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3.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5.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6.xml" ContentType="application/vnd.openxmlformats-officedocument.theme+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7.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8.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drawings/drawing4.xml" ContentType="application/vnd.openxmlformats-officedocument.drawingml.chartshapes+xml"/>
  <Override PartName="/ppt/charts/chart5.xml" ContentType="application/vnd.openxmlformats-officedocument.drawingml.chart+xml"/>
  <Override PartName="/ppt/drawings/drawing5.xml" ContentType="application/vnd.openxmlformats-officedocument.drawingml.chartshapes+xml"/>
  <Override PartName="/ppt/charts/chart6.xml" ContentType="application/vnd.openxmlformats-officedocument.drawingml.chart+xml"/>
  <Override PartName="/ppt/drawings/drawing6.xml" ContentType="application/vnd.openxmlformats-officedocument.drawingml.chartshapes+xml"/>
  <Override PartName="/ppt/charts/chart7.xml" ContentType="application/vnd.openxmlformats-officedocument.drawingml.chart+xml"/>
  <Override PartName="/ppt/drawings/drawing7.xml" ContentType="application/vnd.openxmlformats-officedocument.drawingml.chartshapes+xml"/>
  <Override PartName="/ppt/charts/chart8.xml" ContentType="application/vnd.openxmlformats-officedocument.drawingml.chart+xml"/>
  <Override PartName="/ppt/drawings/drawing8.xml" ContentType="application/vnd.openxmlformats-officedocument.drawingml.chartshapes+xml"/>
  <Override PartName="/ppt/charts/chart9.xml" ContentType="application/vnd.openxmlformats-officedocument.drawingml.chart+xml"/>
  <Override PartName="/ppt/drawings/drawing9.xml" ContentType="application/vnd.openxmlformats-officedocument.drawingml.chartshapes+xml"/>
  <Override PartName="/ppt/charts/chart10.xml" ContentType="application/vnd.openxmlformats-officedocument.drawingml.chart+xml"/>
  <Override PartName="/ppt/drawings/drawing10.xml" ContentType="application/vnd.openxmlformats-officedocument.drawingml.chartshapes+xml"/>
  <Override PartName="/ppt/charts/chart11.xml" ContentType="application/vnd.openxmlformats-officedocument.drawingml.chart+xml"/>
  <Override PartName="/ppt/drawings/drawing11.xml" ContentType="application/vnd.openxmlformats-officedocument.drawingml.chartshapes+xml"/>
  <Override PartName="/ppt/charts/chart12.xml" ContentType="application/vnd.openxmlformats-officedocument.drawingml.char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10.xml" ContentType="application/vnd.openxmlformats-officedocument.theme+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11.xml" ContentType="application/vnd.openxmlformats-officedocument.theme+xml"/>
  <Override PartName="/ppt/theme/theme1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Override PartName="/ppt/charts/colors4.xml" ContentType="application/vnd.ms-office.chartcolorstyle+xml"/>
  <Override PartName="/ppt/charts/style4.xml" ContentType="application/vnd.ms-office.chartstyle+xml"/>
  <Override PartName="/ppt/charts/colors5.xml" ContentType="application/vnd.ms-office.chartcolorstyle+xml"/>
  <Override PartName="/ppt/charts/style5.xml" ContentType="application/vnd.ms-office.chartstyle+xml"/>
  <Override PartName="/ppt/charts/colors6.xml" ContentType="application/vnd.ms-office.chartcolorstyle+xml"/>
  <Override PartName="/ppt/charts/style6.xml" ContentType="application/vnd.ms-office.chartstyle+xml"/>
  <Override PartName="/ppt/charts/colors7.xml" ContentType="application/vnd.ms-office.chartcolorstyle+xml"/>
  <Override PartName="/ppt/charts/style7.xml" ContentType="application/vnd.ms-office.chartstyle+xml"/>
  <Override PartName="/ppt/charts/colors8.xml" ContentType="application/vnd.ms-office.chartcolorstyle+xml"/>
  <Override PartName="/ppt/charts/style8.xml" ContentType="application/vnd.ms-office.chartstyle+xml"/>
  <Override PartName="/ppt/charts/colors9.xml" ContentType="application/vnd.ms-office.chartcolorstyle+xml"/>
  <Override PartName="/ppt/charts/style9.xml" ContentType="application/vnd.ms-office.chartstyle+xml"/>
  <Override PartName="/ppt/charts/colors10.xml" ContentType="application/vnd.ms-office.chartcolorstyle+xml"/>
  <Override PartName="/ppt/charts/style10.xml" ContentType="application/vnd.ms-office.chartstyle+xml"/>
  <Override PartName="/ppt/charts/colors11.xml" ContentType="application/vnd.ms-office.chartcolorstyle+xml"/>
  <Override PartName="/ppt/charts/style11.xml" ContentType="application/vnd.ms-office.chartstyle+xml"/>
  <Override PartName="/ppt/charts/style12.xml" ContentType="application/vnd.ms-office.chartstyle+xml"/>
  <Override PartName="/ppt/charts/colors12.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 id="2147483737" r:id="rId2"/>
    <p:sldMasterId id="2147483660" r:id="rId3"/>
    <p:sldMasterId id="2147483665" r:id="rId4"/>
    <p:sldMasterId id="2147483671" r:id="rId5"/>
    <p:sldMasterId id="2147483674" r:id="rId6"/>
    <p:sldMasterId id="2147483680" r:id="rId7"/>
    <p:sldMasterId id="2147483686" r:id="rId8"/>
    <p:sldMasterId id="2147483699" r:id="rId9"/>
    <p:sldMasterId id="2147483744" r:id="rId10"/>
    <p:sldMasterId id="2147483751" r:id="rId11"/>
  </p:sldMasterIdLst>
  <p:notesMasterIdLst>
    <p:notesMasterId r:id="rId36"/>
  </p:notesMasterIdLst>
  <p:sldIdLst>
    <p:sldId id="258" r:id="rId12"/>
    <p:sldId id="259" r:id="rId13"/>
    <p:sldId id="557" r:id="rId14"/>
    <p:sldId id="541" r:id="rId15"/>
    <p:sldId id="565" r:id="rId16"/>
    <p:sldId id="593" r:id="rId17"/>
    <p:sldId id="587" r:id="rId18"/>
    <p:sldId id="588" r:id="rId19"/>
    <p:sldId id="594" r:id="rId20"/>
    <p:sldId id="583" r:id="rId21"/>
    <p:sldId id="586" r:id="rId22"/>
    <p:sldId id="584" r:id="rId23"/>
    <p:sldId id="585" r:id="rId24"/>
    <p:sldId id="595" r:id="rId25"/>
    <p:sldId id="531" r:id="rId26"/>
    <p:sldId id="582" r:id="rId27"/>
    <p:sldId id="579" r:id="rId28"/>
    <p:sldId id="580" r:id="rId29"/>
    <p:sldId id="592" r:id="rId30"/>
    <p:sldId id="591" r:id="rId31"/>
    <p:sldId id="558" r:id="rId32"/>
    <p:sldId id="578" r:id="rId33"/>
    <p:sldId id="563" r:id="rId34"/>
    <p:sldId id="564" r:id="rId35"/>
  </p:sldIdLst>
  <p:sldSz cx="9144000" cy="6858000" type="screen4x3"/>
  <p:notesSz cx="7019925" cy="9305925"/>
  <p:embeddedFontLst>
    <p:embeddedFont>
      <p:font typeface="Helvetica Neue" panose="020B0604020202020204"/>
      <p:regular r:id="rId37"/>
      <p:bold r:id="rId38"/>
      <p:italic r:id="rId39"/>
      <p:boldItalic r:id="rId40"/>
    </p:embeddedFont>
    <p:embeddedFont>
      <p:font typeface="SJSU Spartan Bold" panose="02000000000000000000" charset="0"/>
      <p:regular r:id="rId41"/>
    </p:embeddedFont>
    <p:embeddedFont>
      <p:font typeface="Calibri" panose="020F0502020204030204" pitchFamily="34" charset="0"/>
      <p:regular r:id="rId42"/>
      <p:bold r:id="rId43"/>
      <p:italic r:id="rId44"/>
      <p:boldItalic r:id="rId45"/>
    </p:embeddedFont>
    <p:embeddedFont>
      <p:font typeface="SJSU Spartan Regular" panose="02000000000000000000" charset="0"/>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B1B665-E86F-466B-813B-4E6C05761FB7}">
          <p14:sldIdLst>
            <p14:sldId id="258"/>
            <p14:sldId id="259"/>
          </p14:sldIdLst>
        </p14:section>
        <p14:section name="Untitled Section" id="{F72D753F-32C6-4738-A0A3-6903C130F7D4}">
          <p14:sldIdLst>
            <p14:sldId id="557"/>
            <p14:sldId id="541"/>
            <p14:sldId id="565"/>
            <p14:sldId id="593"/>
            <p14:sldId id="587"/>
            <p14:sldId id="588"/>
            <p14:sldId id="594"/>
            <p14:sldId id="583"/>
            <p14:sldId id="586"/>
            <p14:sldId id="584"/>
            <p14:sldId id="585"/>
            <p14:sldId id="595"/>
            <p14:sldId id="531"/>
            <p14:sldId id="582"/>
            <p14:sldId id="579"/>
            <p14:sldId id="580"/>
            <p14:sldId id="592"/>
            <p14:sldId id="591"/>
            <p14:sldId id="558"/>
            <p14:sldId id="578"/>
            <p14:sldId id="563"/>
            <p14:sldId id="564"/>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8191" autoAdjust="0"/>
    <p:restoredTop sz="95630" autoAdjust="0"/>
  </p:normalViewPr>
  <p:slideViewPr>
    <p:cSldViewPr snapToGrid="0">
      <p:cViewPr varScale="1">
        <p:scale>
          <a:sx n="66" d="100"/>
          <a:sy n="66" d="100"/>
        </p:scale>
        <p:origin x="-1180" y="-6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528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font" Target="fonts/font3.fntdata"/><Relationship Id="rId21" Type="http://schemas.openxmlformats.org/officeDocument/2006/relationships/slide" Target="slides/slide10.xml"/><Relationship Id="rId34" Type="http://schemas.openxmlformats.org/officeDocument/2006/relationships/slide" Target="slides/slide23.xml"/><Relationship Id="rId42" Type="http://schemas.openxmlformats.org/officeDocument/2006/relationships/font" Target="fonts/font6.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5.xml"/><Relationship Id="rId29" Type="http://schemas.openxmlformats.org/officeDocument/2006/relationships/slide" Target="slides/slide18.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notesMaster" Target="notesMasters/notesMaster1.xml"/><Relationship Id="rId49" Type="http://schemas.openxmlformats.org/officeDocument/2006/relationships/theme" Target="theme/theme1.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4" Type="http://schemas.openxmlformats.org/officeDocument/2006/relationships/font" Target="fonts/font8.fntdata"/><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 Id="rId43" Type="http://schemas.openxmlformats.org/officeDocument/2006/relationships/font" Target="fonts/font7.fntdata"/><Relationship Id="rId48" Type="http://schemas.openxmlformats.org/officeDocument/2006/relationships/viewProps" Target="viewProp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Master" Target="slideMasters/slideMaster6.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chartUserShapes" Target="../drawings/drawing1.xml"/><Relationship Id="rId1" Type="http://schemas.openxmlformats.org/officeDocument/2006/relationships/package" Target="../embeddings/Microsoft_Excel_Worksheet1.xlsx"/><Relationship Id="rId4"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microsoft.com/office/2011/relationships/chartColorStyle" Target="colors10.xml"/><Relationship Id="rId2" Type="http://schemas.openxmlformats.org/officeDocument/2006/relationships/chartUserShapes" Target="../drawings/drawing10.xml"/><Relationship Id="rId1" Type="http://schemas.openxmlformats.org/officeDocument/2006/relationships/package" Target="../embeddings/Microsoft_Excel_Worksheet10.xlsx"/><Relationship Id="rId4"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microsoft.com/office/2011/relationships/chartColorStyle" Target="colors11.xml"/><Relationship Id="rId2" Type="http://schemas.openxmlformats.org/officeDocument/2006/relationships/chartUserShapes" Target="../drawings/drawing11.xml"/><Relationship Id="rId1" Type="http://schemas.openxmlformats.org/officeDocument/2006/relationships/package" Target="../embeddings/Microsoft_Excel_Worksheet11.xlsx"/><Relationship Id="rId4"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microsoft.com/office/2011/relationships/chartStyle" Target="style12.xml"/><Relationship Id="rId2" Type="http://schemas.microsoft.com/office/2011/relationships/chartColorStyle" Target="colors12.xml"/><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openxmlformats.org/officeDocument/2006/relationships/chartUserShapes" Target="../drawings/drawing2.xml"/><Relationship Id="rId1" Type="http://schemas.openxmlformats.org/officeDocument/2006/relationships/package" Target="../embeddings/Microsoft_Excel_Worksheet2.xlsx"/><Relationship Id="rId4"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openxmlformats.org/officeDocument/2006/relationships/chartUserShapes" Target="../drawings/drawing3.xml"/><Relationship Id="rId1" Type="http://schemas.openxmlformats.org/officeDocument/2006/relationships/package" Target="../embeddings/Microsoft_Excel_Worksheet3.xlsx"/><Relationship Id="rId4" Type="http://schemas.microsoft.com/office/2011/relationships/chartStyle" Target="style3.xm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openxmlformats.org/officeDocument/2006/relationships/chartUserShapes" Target="../drawings/drawing4.xml"/><Relationship Id="rId1" Type="http://schemas.openxmlformats.org/officeDocument/2006/relationships/package" Target="../embeddings/Microsoft_Excel_Worksheet4.xlsx"/><Relationship Id="rId4" Type="http://schemas.microsoft.com/office/2011/relationships/chartStyle" Target="style4.xm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openxmlformats.org/officeDocument/2006/relationships/chartUserShapes" Target="../drawings/drawing5.xml"/><Relationship Id="rId1" Type="http://schemas.openxmlformats.org/officeDocument/2006/relationships/package" Target="../embeddings/Microsoft_Excel_Worksheet5.xlsx"/><Relationship Id="rId4" Type="http://schemas.microsoft.com/office/2011/relationships/chartStyle" Target="style5.xm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openxmlformats.org/officeDocument/2006/relationships/chartUserShapes" Target="../drawings/drawing6.xml"/><Relationship Id="rId1" Type="http://schemas.openxmlformats.org/officeDocument/2006/relationships/package" Target="../embeddings/Microsoft_Excel_Worksheet6.xlsx"/><Relationship Id="rId4" Type="http://schemas.microsoft.com/office/2011/relationships/chartStyle" Target="style6.xml"/></Relationships>
</file>

<file path=ppt/charts/_rels/chart7.xml.rels><?xml version="1.0" encoding="UTF-8" standalone="yes"?>
<Relationships xmlns="http://schemas.openxmlformats.org/package/2006/relationships"><Relationship Id="rId3" Type="http://schemas.microsoft.com/office/2011/relationships/chartColorStyle" Target="colors7.xml"/><Relationship Id="rId2" Type="http://schemas.openxmlformats.org/officeDocument/2006/relationships/chartUserShapes" Target="../drawings/drawing7.xml"/><Relationship Id="rId1" Type="http://schemas.openxmlformats.org/officeDocument/2006/relationships/package" Target="../embeddings/Microsoft_Excel_Worksheet7.xlsx"/><Relationship Id="rId4" Type="http://schemas.microsoft.com/office/2011/relationships/chartStyle" Target="style7.xml"/></Relationships>
</file>

<file path=ppt/charts/_rels/chart8.xml.rels><?xml version="1.0" encoding="UTF-8" standalone="yes"?>
<Relationships xmlns="http://schemas.openxmlformats.org/package/2006/relationships"><Relationship Id="rId3" Type="http://schemas.microsoft.com/office/2011/relationships/chartColorStyle" Target="colors8.xml"/><Relationship Id="rId2" Type="http://schemas.openxmlformats.org/officeDocument/2006/relationships/chartUserShapes" Target="../drawings/drawing8.xml"/><Relationship Id="rId1" Type="http://schemas.openxmlformats.org/officeDocument/2006/relationships/package" Target="../embeddings/Microsoft_Excel_Worksheet8.xlsx"/><Relationship Id="rId4" Type="http://schemas.microsoft.com/office/2011/relationships/chartStyle" Target="style8.xm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openxmlformats.org/officeDocument/2006/relationships/chartUserShapes" Target="../drawings/drawing9.xml"/><Relationship Id="rId1" Type="http://schemas.openxmlformats.org/officeDocument/2006/relationships/package" Target="../embeddings/Microsoft_Excel_Worksheet9.xlsx"/><Relationship Id="rId4"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209607680"/>
        <c:axId val="206276288"/>
      </c:barChart>
      <c:catAx>
        <c:axId val="209607680"/>
        <c:scaling>
          <c:orientation val="minMax"/>
        </c:scaling>
        <c:delete val="1"/>
        <c:axPos val="b"/>
        <c:numFmt formatCode="General" sourceLinked="1"/>
        <c:majorTickMark val="none"/>
        <c:minorTickMark val="none"/>
        <c:tickLblPos val="nextTo"/>
        <c:crossAx val="206276288"/>
        <c:crosses val="autoZero"/>
        <c:auto val="1"/>
        <c:lblAlgn val="ctr"/>
        <c:lblOffset val="100"/>
        <c:noMultiLvlLbl val="0"/>
      </c:catAx>
      <c:valAx>
        <c:axId val="206276288"/>
        <c:scaling>
          <c:orientation val="minMax"/>
          <c:max val="1"/>
          <c:min val="0"/>
        </c:scaling>
        <c:delete val="1"/>
        <c:axPos val="l"/>
        <c:numFmt formatCode="General" sourceLinked="1"/>
        <c:majorTickMark val="none"/>
        <c:minorTickMark val="none"/>
        <c:tickLblPos val="nextTo"/>
        <c:crossAx val="209607680"/>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221819904"/>
        <c:axId val="206278592"/>
      </c:barChart>
      <c:catAx>
        <c:axId val="221819904"/>
        <c:scaling>
          <c:orientation val="minMax"/>
        </c:scaling>
        <c:delete val="1"/>
        <c:axPos val="b"/>
        <c:numFmt formatCode="General" sourceLinked="1"/>
        <c:majorTickMark val="none"/>
        <c:minorTickMark val="none"/>
        <c:tickLblPos val="nextTo"/>
        <c:crossAx val="206278592"/>
        <c:crosses val="autoZero"/>
        <c:auto val="1"/>
        <c:lblAlgn val="ctr"/>
        <c:lblOffset val="100"/>
        <c:noMultiLvlLbl val="0"/>
      </c:catAx>
      <c:valAx>
        <c:axId val="206278592"/>
        <c:scaling>
          <c:orientation val="minMax"/>
          <c:max val="1"/>
          <c:min val="0"/>
        </c:scaling>
        <c:delete val="1"/>
        <c:axPos val="l"/>
        <c:numFmt formatCode="General" sourceLinked="1"/>
        <c:majorTickMark val="none"/>
        <c:minorTickMark val="none"/>
        <c:tickLblPos val="nextTo"/>
        <c:crossAx val="221819904"/>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Blue</c:v>
                </c:pt>
              </c:strCache>
            </c:strRef>
          </c:tx>
          <c:spPr>
            <a:ln w="28575" cap="rnd">
              <a:solidFill>
                <a:schemeClr val="bg2"/>
              </a:solidFill>
              <a:round/>
            </a:ln>
            <a:effectLst/>
          </c:spPr>
          <c:marker>
            <c:symbol val="circle"/>
            <c:size val="10"/>
            <c:spPr>
              <a:solidFill>
                <a:schemeClr val="tx2"/>
              </a:solidFill>
              <a:ln w="9525">
                <a:solidFill>
                  <a:schemeClr val="tx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Sheet1!$B$2:$B$8</c:f>
              <c:numCache>
                <c:formatCode>General</c:formatCode>
                <c:ptCount val="7"/>
                <c:pt idx="0">
                  <c:v>200</c:v>
                </c:pt>
                <c:pt idx="1">
                  <c:v>140</c:v>
                </c:pt>
                <c:pt idx="2">
                  <c:v>190</c:v>
                </c:pt>
                <c:pt idx="3">
                  <c:v>180</c:v>
                </c:pt>
                <c:pt idx="4">
                  <c:v>210</c:v>
                </c:pt>
                <c:pt idx="5">
                  <c:v>260</c:v>
                </c:pt>
                <c:pt idx="6">
                  <c:v>255</c:v>
                </c:pt>
              </c:numCache>
            </c:numRef>
          </c:val>
          <c:smooth val="0"/>
        </c:ser>
        <c:ser>
          <c:idx val="1"/>
          <c:order val="1"/>
          <c:tx>
            <c:strRef>
              <c:f>Sheet1!$C$1</c:f>
              <c:strCache>
                <c:ptCount val="1"/>
                <c:pt idx="0">
                  <c:v>Gold</c:v>
                </c:pt>
              </c:strCache>
            </c:strRef>
          </c:tx>
          <c:spPr>
            <a:ln w="28575" cap="rnd">
              <a:solidFill>
                <a:schemeClr val="bg2"/>
              </a:solidFill>
              <a:round/>
            </a:ln>
            <a:effectLst/>
          </c:spPr>
          <c:marker>
            <c:symbol val="circle"/>
            <c:size val="10"/>
            <c:spPr>
              <a:solidFill>
                <a:schemeClr val="accent2"/>
              </a:solidFill>
              <a:ln w="9525">
                <a:solidFill>
                  <a:schemeClr val="accent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Sheet1!$C$2:$C$8</c:f>
              <c:numCache>
                <c:formatCode>General</c:formatCode>
                <c:ptCount val="7"/>
                <c:pt idx="0">
                  <c:v>150</c:v>
                </c:pt>
                <c:pt idx="1">
                  <c:v>225</c:v>
                </c:pt>
                <c:pt idx="2">
                  <c:v>140</c:v>
                </c:pt>
                <c:pt idx="3">
                  <c:v>200</c:v>
                </c:pt>
                <c:pt idx="4">
                  <c:v>100</c:v>
                </c:pt>
                <c:pt idx="5">
                  <c:v>225</c:v>
                </c:pt>
                <c:pt idx="6">
                  <c:v>300</c:v>
                </c:pt>
              </c:numCache>
            </c:numRef>
          </c:val>
          <c:smooth val="0"/>
        </c:ser>
        <c:dLbls>
          <c:showLegendKey val="0"/>
          <c:showVal val="0"/>
          <c:showCatName val="0"/>
          <c:showSerName val="0"/>
          <c:showPercent val="0"/>
          <c:showBubbleSize val="0"/>
        </c:dLbls>
        <c:marker val="1"/>
        <c:smooth val="0"/>
        <c:axId val="221881344"/>
        <c:axId val="206280896"/>
      </c:lineChart>
      <c:catAx>
        <c:axId val="22188134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206280896"/>
        <c:crossesAt val="0"/>
        <c:auto val="1"/>
        <c:lblAlgn val="ctr"/>
        <c:lblOffset val="100"/>
        <c:noMultiLvlLbl val="0"/>
      </c:catAx>
      <c:valAx>
        <c:axId val="206280896"/>
        <c:scaling>
          <c:orientation val="minMax"/>
          <c:max val="300"/>
          <c:min val="50"/>
        </c:scaling>
        <c:delete val="0"/>
        <c:axPos val="l"/>
        <c:numFmt formatCode="General" sourceLinked="1"/>
        <c:majorTickMark val="out"/>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221881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229712550265527"/>
          <c:y val="0.16611742334415455"/>
          <c:w val="0.77442029647610955"/>
          <c:h val="0.45204014197587711"/>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6913868147898501"/>
                  <c:y val="8.0859370025875371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44177671941378832"/>
                      <c:h val="0.1378828040180361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0.36</c:v>
                </c:pt>
                <c:pt idx="1">
                  <c:v>0.64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2739254039575637"/>
          <c:y val="0.1734524376567152"/>
          <c:w val="0.7593624444981214"/>
          <c:h val="0.44325108001654279"/>
        </c:manualLayout>
      </c:layout>
      <c:doughnutChart>
        <c:varyColors val="1"/>
        <c:ser>
          <c:idx val="0"/>
          <c:order val="0"/>
          <c:tx>
            <c:strRef>
              <c:f>Sheet1!$B$1</c:f>
              <c:strCache>
                <c:ptCount val="1"/>
                <c:pt idx="0">
                  <c:v>2009</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9.051390534677059E-2"/>
                  <c:y val="-0.21445311180775645"/>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60159146767"/>
                      <c:h val="0.1566328028646159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0.92</c:v>
                </c:pt>
                <c:pt idx="1">
                  <c:v>0.08</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220823040"/>
        <c:axId val="206274560"/>
      </c:barChart>
      <c:catAx>
        <c:axId val="220823040"/>
        <c:scaling>
          <c:orientation val="minMax"/>
        </c:scaling>
        <c:delete val="1"/>
        <c:axPos val="b"/>
        <c:numFmt formatCode="General" sourceLinked="1"/>
        <c:majorTickMark val="none"/>
        <c:minorTickMark val="none"/>
        <c:tickLblPos val="nextTo"/>
        <c:crossAx val="206274560"/>
        <c:crosses val="autoZero"/>
        <c:auto val="1"/>
        <c:lblAlgn val="ctr"/>
        <c:lblOffset val="100"/>
        <c:noMultiLvlLbl val="0"/>
      </c:catAx>
      <c:valAx>
        <c:axId val="206274560"/>
        <c:scaling>
          <c:orientation val="minMax"/>
          <c:max val="1"/>
          <c:min val="0"/>
        </c:scaling>
        <c:delete val="1"/>
        <c:axPos val="l"/>
        <c:numFmt formatCode="General" sourceLinked="1"/>
        <c:majorTickMark val="none"/>
        <c:minorTickMark val="none"/>
        <c:tickLblPos val="nextTo"/>
        <c:crossAx val="220823040"/>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userShapes>
</file>

<file path=ppt/drawings/drawing10.xml><?xml version="1.0" encoding="utf-8"?>
<c:userShapes xmlns:c="http://schemas.openxmlformats.org/drawingml/2006/chart">
  <cdr:relSizeAnchor xmlns:cdr="http://schemas.openxmlformats.org/drawingml/2006/chartDrawing">
    <cdr:from>
      <cdr:x>0.04595</cdr:x>
      <cdr:y>0.7115</cdr:y>
    </cdr:from>
    <cdr:to>
      <cdr:x>0.95203</cdr:x>
      <cdr:y>0.77112</cdr:y>
    </cdr:to>
    <cdr:sp macro="" textlink="">
      <cdr:nvSpPr>
        <cdr:cNvPr id="2" name="TextBox 1"/>
        <cdr:cNvSpPr txBox="1"/>
      </cdr:nvSpPr>
      <cdr:spPr>
        <a:xfrm xmlns:a="http://schemas.openxmlformats.org/drawingml/2006/main">
          <a:off x="110948" y="3736126"/>
          <a:ext cx="2187757" cy="313052"/>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0.04595</cdr:x>
      <cdr:y>0.80328</cdr:y>
    </cdr:from>
    <cdr:to>
      <cdr:x>0.9465</cdr:x>
      <cdr:y>1</cdr:y>
    </cdr:to>
    <cdr:sp macro="" textlink="">
      <cdr:nvSpPr>
        <cdr:cNvPr id="3" name="Rectangle 2"/>
        <cdr:cNvSpPr/>
      </cdr:nvSpPr>
      <cdr:spPr>
        <a:xfrm xmlns:a="http://schemas.openxmlformats.org/drawingml/2006/main">
          <a:off x="133427" y="4218067"/>
          <a:ext cx="2614863" cy="103298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0.04462</cdr:x>
      <cdr:y>0.7115</cdr:y>
    </cdr:from>
    <cdr:to>
      <cdr:x>0.9565</cdr:x>
      <cdr:y>0.77112</cdr:y>
    </cdr:to>
    <cdr:sp macro="" textlink="">
      <cdr:nvSpPr>
        <cdr:cNvPr id="2" name="TextBox 1"/>
        <cdr:cNvSpPr txBox="1"/>
      </cdr:nvSpPr>
      <cdr:spPr>
        <a:xfrm xmlns:a="http://schemas.openxmlformats.org/drawingml/2006/main">
          <a:off x="184273" y="3736125"/>
          <a:ext cx="3765905" cy="313053"/>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0.04171</cdr:x>
      <cdr:y>0.80328</cdr:y>
    </cdr:from>
    <cdr:to>
      <cdr:x>0.95067</cdr:x>
      <cdr:y>1</cdr:y>
    </cdr:to>
    <cdr:sp macro="" textlink="">
      <cdr:nvSpPr>
        <cdr:cNvPr id="3" name="Rectangle 2"/>
        <cdr:cNvSpPr/>
      </cdr:nvSpPr>
      <cdr:spPr>
        <a:xfrm xmlns:a="http://schemas.openxmlformats.org/drawingml/2006/main">
          <a:off x="229681" y="4352707"/>
          <a:ext cx="5005136" cy="106596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adipiacing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noborust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jaobroaibi</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a:t>
          </a:r>
          <a:r>
            <a:rPr lang="en-US" sz="1200" baseline="0" dirty="0" smtClean="0">
              <a:latin typeface="Helvetica Neue" panose="020B0604020202020204" pitchFamily="34" charset="0"/>
            </a:rPr>
            <a:t> id </a:t>
          </a:r>
          <a:r>
            <a:rPr lang="en-US" sz="1200" baseline="0" dirty="0" err="1" smtClean="0">
              <a:latin typeface="Helvetica Neue" panose="020B0604020202020204" pitchFamily="34" charset="0"/>
            </a:rPr>
            <a:t>lacinia</a:t>
          </a:r>
          <a:r>
            <a:rPr lang="en-US" sz="1200" baseline="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a:t>
          </a:r>
          <a:r>
            <a:rPr lang="en-US" sz="1200" baseline="0" dirty="0" smtClean="0">
              <a:solidFill>
                <a:schemeClr val="tx1"/>
              </a:solidFill>
              <a:latin typeface="Helvetica Neue" panose="020B0604020202020204" pitchFamily="34" charset="0"/>
            </a:rPr>
            <a:t> id </a:t>
          </a:r>
          <a:r>
            <a:rPr lang="en-US" sz="1200" baseline="0" dirty="0" err="1" smtClean="0">
              <a:solidFill>
                <a:schemeClr val="tx1"/>
              </a:solidFill>
              <a:latin typeface="Helvetica Neue" panose="020B0604020202020204" pitchFamily="34" charset="0"/>
            </a:rPr>
            <a:t>lacinia</a:t>
          </a:r>
          <a:r>
            <a:rPr lang="en-US" sz="1200" baseline="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0.11581</cdr:x>
      <cdr:y>0.71522</cdr:y>
    </cdr:from>
    <cdr:to>
      <cdr:x>0.88419</cdr:x>
      <cdr:y>0.8695</cdr:y>
    </cdr:to>
    <cdr:sp macro="" textlink="">
      <cdr:nvSpPr>
        <cdr:cNvPr id="2" name="Rectangle 1"/>
        <cdr:cNvSpPr/>
      </cdr:nvSpPr>
      <cdr:spPr>
        <a:xfrm xmlns:a="http://schemas.openxmlformats.org/drawingml/2006/main">
          <a:off x="366301" y="3875539"/>
          <a:ext cx="2430349"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0.1158</cdr:x>
      <cdr:y>0.71972</cdr:y>
    </cdr:from>
    <cdr:to>
      <cdr:x>0.8842</cdr:x>
      <cdr:y>0.874</cdr:y>
    </cdr:to>
    <cdr:sp macro="" textlink="">
      <cdr:nvSpPr>
        <cdr:cNvPr id="5" name="Rectangle 4"/>
        <cdr:cNvSpPr/>
      </cdr:nvSpPr>
      <cdr:spPr>
        <a:xfrm xmlns:a="http://schemas.openxmlformats.org/drawingml/2006/main">
          <a:off x="366286" y="3899923"/>
          <a:ext cx="2430384"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0.05082</cdr:x>
      <cdr:y>0.7115</cdr:y>
    </cdr:from>
    <cdr:to>
      <cdr:x>0.94774</cdr:x>
      <cdr:y>0.7688</cdr:y>
    </cdr:to>
    <cdr:sp macro="" textlink="">
      <cdr:nvSpPr>
        <cdr:cNvPr id="2" name="TextBox 1"/>
        <cdr:cNvSpPr txBox="1"/>
      </cdr:nvSpPr>
      <cdr:spPr>
        <a:xfrm xmlns:a="http://schemas.openxmlformats.org/drawingml/2006/main">
          <a:off x="89543" y="3736126"/>
          <a:ext cx="1580316" cy="300860"/>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0.05082</cdr:x>
      <cdr:y>0.80328</cdr:y>
    </cdr:from>
    <cdr:to>
      <cdr:x>1</cdr:x>
      <cdr:y>1</cdr:y>
    </cdr:to>
    <cdr:sp macro="" textlink="">
      <cdr:nvSpPr>
        <cdr:cNvPr id="3" name="Rectangle 2"/>
        <cdr:cNvSpPr/>
      </cdr:nvSpPr>
      <cdr:spPr>
        <a:xfrm xmlns:a="http://schemas.openxmlformats.org/drawingml/2006/main">
          <a:off x="119400" y="4218058"/>
          <a:ext cx="2229854" cy="1032997"/>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endParaRPr lang="en-US" sz="1100" dirty="0">
            <a:solidFill>
              <a:schemeClr val="tx1"/>
            </a:solidFill>
            <a:latin typeface="SJSU Spartan Regular" panose="02000000000000000000" pitchFamily="2" charset="0"/>
          </a:endParaRPr>
        </a:p>
      </cdr:txBody>
    </cdr:sp>
  </cdr:relSizeAnchor>
</c:userShape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1968" cy="466912"/>
          </a:xfrm>
          <a:prstGeom prst="rect">
            <a:avLst/>
          </a:prstGeom>
        </p:spPr>
        <p:txBody>
          <a:bodyPr vert="horz" lIns="93287" tIns="46644" rIns="93287" bIns="46644" rtlCol="0"/>
          <a:lstStyle>
            <a:lvl1pPr algn="l">
              <a:defRPr sz="1200"/>
            </a:lvl1pPr>
          </a:lstStyle>
          <a:p>
            <a:endParaRPr lang="en-US"/>
          </a:p>
        </p:txBody>
      </p:sp>
      <p:sp>
        <p:nvSpPr>
          <p:cNvPr id="3" name="Date Placeholder 2"/>
          <p:cNvSpPr>
            <a:spLocks noGrp="1"/>
          </p:cNvSpPr>
          <p:nvPr>
            <p:ph type="dt" idx="1"/>
          </p:nvPr>
        </p:nvSpPr>
        <p:spPr>
          <a:xfrm>
            <a:off x="3976333" y="0"/>
            <a:ext cx="3041968" cy="466912"/>
          </a:xfrm>
          <a:prstGeom prst="rect">
            <a:avLst/>
          </a:prstGeom>
        </p:spPr>
        <p:txBody>
          <a:bodyPr vert="horz" lIns="93287" tIns="46644" rIns="93287" bIns="46644" rtlCol="0"/>
          <a:lstStyle>
            <a:lvl1pPr algn="r">
              <a:defRPr sz="1200"/>
            </a:lvl1pPr>
          </a:lstStyle>
          <a:p>
            <a:fld id="{66BE5585-5706-4A65-8753-B295ED1777B0}" type="datetimeFigureOut">
              <a:rPr lang="en-US" smtClean="0"/>
              <a:t>9/17/2019</a:t>
            </a:fld>
            <a:endParaRPr lang="en-US"/>
          </a:p>
        </p:txBody>
      </p:sp>
      <p:sp>
        <p:nvSpPr>
          <p:cNvPr id="4" name="Slide Image Placeholder 3"/>
          <p:cNvSpPr>
            <a:spLocks noGrp="1" noRot="1" noChangeAspect="1"/>
          </p:cNvSpPr>
          <p:nvPr>
            <p:ph type="sldImg" idx="2"/>
          </p:nvPr>
        </p:nvSpPr>
        <p:spPr>
          <a:xfrm>
            <a:off x="1416050" y="1163638"/>
            <a:ext cx="4187825" cy="3140075"/>
          </a:xfrm>
          <a:prstGeom prst="rect">
            <a:avLst/>
          </a:prstGeom>
          <a:noFill/>
          <a:ln w="12700">
            <a:solidFill>
              <a:prstClr val="black"/>
            </a:solidFill>
          </a:ln>
        </p:spPr>
        <p:txBody>
          <a:bodyPr vert="horz" lIns="93287" tIns="46644" rIns="93287" bIns="46644" rtlCol="0" anchor="ctr"/>
          <a:lstStyle/>
          <a:p>
            <a:endParaRPr lang="en-US"/>
          </a:p>
        </p:txBody>
      </p:sp>
      <p:sp>
        <p:nvSpPr>
          <p:cNvPr id="5" name="Notes Placeholder 4"/>
          <p:cNvSpPr>
            <a:spLocks noGrp="1"/>
          </p:cNvSpPr>
          <p:nvPr>
            <p:ph type="body" sz="quarter" idx="3"/>
          </p:nvPr>
        </p:nvSpPr>
        <p:spPr>
          <a:xfrm>
            <a:off x="701993" y="4478476"/>
            <a:ext cx="5615940" cy="3664208"/>
          </a:xfrm>
          <a:prstGeom prst="rect">
            <a:avLst/>
          </a:prstGeom>
        </p:spPr>
        <p:txBody>
          <a:bodyPr vert="horz" lIns="93287" tIns="46644" rIns="93287" bIns="4664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39014"/>
            <a:ext cx="3041968" cy="466911"/>
          </a:xfrm>
          <a:prstGeom prst="rect">
            <a:avLst/>
          </a:prstGeom>
        </p:spPr>
        <p:txBody>
          <a:bodyPr vert="horz" lIns="93287" tIns="46644" rIns="93287" bIns="46644" rtlCol="0" anchor="b"/>
          <a:lstStyle>
            <a:lvl1pPr algn="l">
              <a:defRPr sz="1200"/>
            </a:lvl1pPr>
          </a:lstStyle>
          <a:p>
            <a:endParaRPr lang="en-US"/>
          </a:p>
        </p:txBody>
      </p:sp>
      <p:sp>
        <p:nvSpPr>
          <p:cNvPr id="7" name="Slide Number Placeholder 6"/>
          <p:cNvSpPr>
            <a:spLocks noGrp="1"/>
          </p:cNvSpPr>
          <p:nvPr>
            <p:ph type="sldNum" sz="quarter" idx="5"/>
          </p:nvPr>
        </p:nvSpPr>
        <p:spPr>
          <a:xfrm>
            <a:off x="3976333" y="8839014"/>
            <a:ext cx="3041968" cy="466911"/>
          </a:xfrm>
          <a:prstGeom prst="rect">
            <a:avLst/>
          </a:prstGeom>
        </p:spPr>
        <p:txBody>
          <a:bodyPr vert="horz" lIns="93287" tIns="46644" rIns="93287" bIns="46644" rtlCol="0" anchor="b"/>
          <a:lstStyle>
            <a:lvl1pPr algn="r">
              <a:defRPr sz="1200"/>
            </a:lvl1pPr>
          </a:lstStyle>
          <a:p>
            <a:fld id="{CBD2C901-C54C-451E-83B0-7F578DB9AAA3}" type="slidenum">
              <a:rPr lang="en-US" smtClean="0"/>
              <a:t>‹#›</a:t>
            </a:fld>
            <a:endParaRPr lang="en-US"/>
          </a:p>
        </p:txBody>
      </p:sp>
    </p:spTree>
    <p:extLst>
      <p:ext uri="{BB962C8B-B14F-4D97-AF65-F5344CB8AC3E}">
        <p14:creationId xmlns:p14="http://schemas.microsoft.com/office/powerpoint/2010/main" val="2380203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3.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6.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4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1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2.xml"/><Relationship Id="rId1" Type="http://schemas.openxmlformats.org/officeDocument/2006/relationships/slideMaster" Target="../slideMasters/slideMaster9.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mplate Overview and Instructions">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762217"/>
          </a:xfrm>
        </p:spPr>
        <p:txBody>
          <a:bodyPr>
            <a:normAutofit/>
          </a:bodyPr>
          <a:lstStyle>
            <a:lvl1pPr>
              <a:defRPr sz="2800">
                <a:solidFill>
                  <a:schemeClr val="bg1"/>
                </a:solidFill>
              </a:defRPr>
            </a:lvl1pPr>
          </a:lstStyle>
          <a:p>
            <a:r>
              <a:rPr lang="en-US" dirty="0" smtClean="0"/>
              <a:t>Template Overview and Instructions</a:t>
            </a:r>
            <a:endParaRPr lang="en-US" dirty="0"/>
          </a:p>
        </p:txBody>
      </p:sp>
      <p:sp>
        <p:nvSpPr>
          <p:cNvPr id="3" name="TextBox 2"/>
          <p:cNvSpPr txBox="1"/>
          <p:nvPr userDrawn="1"/>
        </p:nvSpPr>
        <p:spPr>
          <a:xfrm>
            <a:off x="628649" y="1258615"/>
            <a:ext cx="5064579" cy="276999"/>
          </a:xfrm>
          <a:prstGeom prst="rect">
            <a:avLst/>
          </a:prstGeom>
          <a:noFill/>
        </p:spPr>
        <p:txBody>
          <a:bodyPr wrap="square" rtlCol="0">
            <a:spAutoFit/>
          </a:bodyPr>
          <a:lstStyle/>
          <a:p>
            <a:r>
              <a:rPr lang="en-US" sz="1200" i="1" dirty="0" smtClean="0">
                <a:solidFill>
                  <a:schemeClr val="bg1"/>
                </a:solidFill>
                <a:latin typeface="SJSU Spartan Regular" panose="02000000000000000000" pitchFamily="2" charset="0"/>
              </a:rPr>
              <a:t>Remember to delete this slide before giving your presentation.</a:t>
            </a:r>
            <a:endParaRPr lang="en-US" sz="1200" i="1" dirty="0">
              <a:solidFill>
                <a:schemeClr val="bg1"/>
              </a:solidFill>
              <a:latin typeface="SJSU Spartan Regular" panose="02000000000000000000" pitchFamily="2" charset="0"/>
            </a:endParaRPr>
          </a:p>
        </p:txBody>
      </p:sp>
      <p:sp>
        <p:nvSpPr>
          <p:cNvPr id="5" name="TextBox 4"/>
          <p:cNvSpPr txBox="1"/>
          <p:nvPr userDrawn="1"/>
        </p:nvSpPr>
        <p:spPr>
          <a:xfrm>
            <a:off x="628650" y="1535614"/>
            <a:ext cx="3943350" cy="4324261"/>
          </a:xfrm>
          <a:prstGeom prst="rect">
            <a:avLst/>
          </a:prstGeom>
          <a:noFill/>
        </p:spPr>
        <p:txBody>
          <a:bodyPr wrap="square" rtlCol="0">
            <a:spAutoFit/>
          </a:bodyPr>
          <a:lstStyle/>
          <a:p>
            <a:r>
              <a:rPr lang="en-US" sz="1100" dirty="0" smtClean="0">
                <a:solidFill>
                  <a:schemeClr val="bg1"/>
                </a:solidFill>
                <a:latin typeface="SJSU Spartan Regular" panose="02000000000000000000" pitchFamily="2" charset="0"/>
              </a:rPr>
              <a:t>In this SJSU PowerPoint template, you will find options for a variety of slides to help you make an impactful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Cover and Title Slides</a:t>
            </a:r>
            <a:r>
              <a:rPr lang="en-US" sz="1100" dirty="0" smtClean="0">
                <a:solidFill>
                  <a:schemeClr val="bg1"/>
                </a:solidFill>
                <a:latin typeface="SJSU Spartan Regular" panose="02000000000000000000" pitchFamily="2" charset="0"/>
              </a:rPr>
              <a:t>: Start your presentation with one of the title slides.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Bumpers</a:t>
            </a:r>
            <a:r>
              <a:rPr lang="en-US" sz="1100" dirty="0" smtClean="0">
                <a:solidFill>
                  <a:schemeClr val="bg1"/>
                </a:solidFill>
                <a:latin typeface="SJSU Spartan Regular" panose="02000000000000000000" pitchFamily="2" charset="0"/>
              </a:rPr>
              <a:t>: Use a bumper slide to signal a transition to a new section of your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Section Headers</a:t>
            </a:r>
            <a:r>
              <a:rPr lang="en-US" sz="1100" dirty="0" smtClean="0">
                <a:solidFill>
                  <a:schemeClr val="bg1"/>
                </a:solidFill>
                <a:latin typeface="SJSU Spartan Regular" panose="02000000000000000000" pitchFamily="2" charset="0"/>
              </a:rPr>
              <a:t>: Start a new topic or section of your presentation with a section header.</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Content Slides (White and Blue Options)</a:t>
            </a:r>
            <a:r>
              <a:rPr lang="en-US" sz="1100" dirty="0" smtClean="0">
                <a:solidFill>
                  <a:schemeClr val="bg1"/>
                </a:solidFill>
                <a:latin typeface="SJSU Spartan Regular" panose="02000000000000000000" pitchFamily="2" charset="0"/>
              </a:rPr>
              <a:t>: Content slides allow you to present a combination of text, imagery and/or charts.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Image Slides</a:t>
            </a:r>
            <a:r>
              <a:rPr lang="en-US" sz="1100" dirty="0" smtClean="0">
                <a:solidFill>
                  <a:schemeClr val="bg1"/>
                </a:solidFill>
                <a:latin typeface="SJSU Spartan Regular" panose="02000000000000000000" pitchFamily="2" charset="0"/>
              </a:rPr>
              <a:t>: Let large, compelling images tell your story. Choose from provided image slides or use the university's photo library to find an image that supports your message.</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Charts</a:t>
            </a:r>
            <a:r>
              <a:rPr lang="en-US" sz="1100" dirty="0" smtClean="0">
                <a:solidFill>
                  <a:schemeClr val="bg1"/>
                </a:solidFill>
                <a:latin typeface="SJSU Spartan Regular" panose="02000000000000000000" pitchFamily="2" charset="0"/>
              </a:rPr>
              <a:t>: Using the instructions below, create custom charts and graphs to present your data.</a:t>
            </a:r>
          </a:p>
          <a:p>
            <a:endParaRPr lang="en-US" sz="1100" dirty="0" smtClean="0">
              <a:solidFill>
                <a:schemeClr val="bg1"/>
              </a:solidFill>
              <a:latin typeface="SJSU Spartan Regular" panose="02000000000000000000" pitchFamily="2" charset="0"/>
            </a:endParaRPr>
          </a:p>
        </p:txBody>
      </p:sp>
      <p:sp>
        <p:nvSpPr>
          <p:cNvPr id="6" name="TextBox 5"/>
          <p:cNvSpPr txBox="1"/>
          <p:nvPr userDrawn="1"/>
        </p:nvSpPr>
        <p:spPr>
          <a:xfrm>
            <a:off x="4572000" y="1535614"/>
            <a:ext cx="3941064" cy="4154984"/>
          </a:xfrm>
          <a:prstGeom prst="rect">
            <a:avLst/>
          </a:prstGeom>
          <a:noFill/>
        </p:spPr>
        <p:txBody>
          <a:bodyPr wrap="square" rtlCol="0">
            <a:spAutoFit/>
          </a:bodyPr>
          <a:lstStyle/>
          <a:p>
            <a:r>
              <a:rPr lang="en-US" sz="1100" b="1" dirty="0" smtClean="0">
                <a:solidFill>
                  <a:schemeClr val="bg1"/>
                </a:solidFill>
                <a:latin typeface="SJSU Spartan Regular" panose="02000000000000000000" pitchFamily="2" charset="0"/>
              </a:rPr>
              <a:t>How to customize your slides</a:t>
            </a:r>
            <a:r>
              <a:rPr lang="en-US" sz="1100" dirty="0" smtClean="0">
                <a:solidFill>
                  <a:schemeClr val="bg1"/>
                </a:solidFill>
                <a:latin typeface="SJSU Spartan Regular" panose="02000000000000000000" pitchFamily="2" charset="0"/>
              </a:rPr>
              <a: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insert your lockup (departmental logo) in place of the SJSU primary mark/logo on a slide, right-click (or </a:t>
            </a:r>
            <a:r>
              <a:rPr lang="en-US" sz="1100" dirty="0" err="1" smtClean="0">
                <a:solidFill>
                  <a:schemeClr val="bg1"/>
                </a:solidFill>
                <a:latin typeface="SJSU Spartan Regular" panose="02000000000000000000" pitchFamily="2" charset="0"/>
              </a:rPr>
              <a:t>Ctrl+click</a:t>
            </a:r>
            <a:r>
              <a:rPr lang="en-US" sz="1100" dirty="0" smtClean="0">
                <a:solidFill>
                  <a:schemeClr val="bg1"/>
                </a:solidFill>
                <a:latin typeface="SJSU Spartan Regular" panose="02000000000000000000" pitchFamily="2" charset="0"/>
              </a:rPr>
              <a:t> on Mac) the image and select "Format Shape," then use the "File" button under “Fill – Insert Picture From." You may need to resize the lockup if its size differs from that of the primary mark. To resize, go to "Size/Position" and, under "Text Box,” select "Resize Shape to Fit Text."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use the built-in charts, you will first need to edit the data for the chart on the Slide Master. Go to View &gt; Slide Master and then find the chart you’d like to edit. Right-click and select "Edit Data." When you are done editing, go back to the Home tab and insert a new slide based on that Slide Master.</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some slide layouts, you will need to manually turn on the footer and/or slide numbers.</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compelling SJSU imagery to use in your presentation, go to:</a:t>
            </a:r>
          </a:p>
          <a:p>
            <a:r>
              <a:rPr lang="en-US" sz="1100" dirty="0" smtClean="0">
                <a:solidFill>
                  <a:schemeClr val="bg1"/>
                </a:solidFill>
                <a:latin typeface="SJSU Spartan Regular" panose="02000000000000000000" pitchFamily="2" charset="0"/>
              </a:rPr>
              <a:t>go.sjsu.edu/</a:t>
            </a:r>
            <a:r>
              <a:rPr lang="en-US" sz="1100" dirty="0" err="1" smtClean="0">
                <a:solidFill>
                  <a:schemeClr val="bg1"/>
                </a:solidFill>
                <a:latin typeface="SJSU Spartan Regular" panose="02000000000000000000" pitchFamily="2" charset="0"/>
              </a:rPr>
              <a:t>photographylibrary</a:t>
            </a:r>
            <a:endParaRPr lang="en-US" sz="1100" dirty="0" smtClean="0">
              <a:solidFill>
                <a:schemeClr val="bg1"/>
              </a:solidFill>
              <a:latin typeface="SJSU Spartan Regular" panose="02000000000000000000" pitchFamily="2" charset="0"/>
            </a:endParaRPr>
          </a:p>
        </p:txBody>
      </p:sp>
    </p:spTree>
    <p:extLst>
      <p:ext uri="{BB962C8B-B14F-4D97-AF65-F5344CB8AC3E}">
        <p14:creationId xmlns:p14="http://schemas.microsoft.com/office/powerpoint/2010/main" val="12129811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mper - Gray Plai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9317442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mper - Gray Custom">
    <p:bg>
      <p:bgPr>
        <a:solidFill>
          <a:schemeClr val="accent3"/>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0" y="0"/>
            <a:ext cx="9144000" cy="6858000"/>
          </a:xfrm>
        </p:spPr>
        <p:txBody>
          <a:bodyPr anchor="t" anchorCtr="0">
            <a:normAutofit/>
          </a:bodyPr>
          <a:lstStyle>
            <a:lvl1pPr algn="ctr">
              <a:defRPr sz="1400" baseline="0">
                <a:solidFill>
                  <a:schemeClr val="bg1"/>
                </a:solidFill>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7"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10592570"/>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6461" y="4423779"/>
            <a:ext cx="8070182" cy="838033"/>
          </a:xfrm>
        </p:spPr>
        <p:txBody>
          <a:bodyPr>
            <a:noAutofit/>
          </a:bodyPr>
          <a:lstStyle>
            <a:lvl1pPr>
              <a:defRPr sz="6000">
                <a:solidFill>
                  <a:schemeClr val="bg1"/>
                </a:solidFill>
              </a:defRPr>
            </a:lvl1pPr>
          </a:lstStyle>
          <a:p>
            <a:r>
              <a:rPr lang="en-US" dirty="0" smtClean="0"/>
              <a:t>Section Heading</a:t>
            </a:r>
            <a:endParaRPr lang="en-US" dirty="0"/>
          </a:p>
        </p:txBody>
      </p:sp>
      <p:sp>
        <p:nvSpPr>
          <p:cNvPr id="4"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18354908"/>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616411"/>
            <a:ext cx="7886700" cy="918243"/>
          </a:xfrm>
        </p:spPr>
        <p:txBody>
          <a:bodyPr/>
          <a:lstStyle>
            <a:lvl1pPr>
              <a:defRPr>
                <a:solidFill>
                  <a:srgbClr val="666666"/>
                </a:solidFill>
              </a:defRPr>
            </a:lvl1pPr>
          </a:lstStyle>
          <a:p>
            <a:r>
              <a:rPr lang="en-US" dirty="0" smtClean="0"/>
              <a:t>Section Head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628650" y="2695575"/>
            <a:ext cx="7886700" cy="2262188"/>
          </a:xfrm>
        </p:spPr>
        <p:txBody>
          <a:bodyPr/>
          <a:lstStyle>
            <a:lvl1pPr>
              <a:defRPr/>
            </a:lvl1pPr>
          </a:lstStyle>
          <a:p>
            <a:pPr lvl="0"/>
            <a:r>
              <a:rPr lang="en-US" dirty="0" smtClean="0"/>
              <a:t>Section Subhead</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61405549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 Smal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702012"/>
            <a:ext cx="7886700" cy="517190"/>
          </a:xfrm>
        </p:spPr>
        <p:txBody>
          <a:bodyPr>
            <a:normAutofit/>
          </a:bodyPr>
          <a:lstStyle>
            <a:lvl1pPr>
              <a:defRPr sz="1800" baseline="0">
                <a:solidFill>
                  <a:schemeClr val="tx2"/>
                </a:solidFill>
              </a:defRPr>
            </a:lvl1pPr>
          </a:lstStyle>
          <a:p>
            <a:r>
              <a:rPr lang="en-US" dirty="0" smtClean="0"/>
              <a:t>Small Header (less important or imagery is used)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2576262" y="2073318"/>
            <a:ext cx="3991476" cy="2262188"/>
          </a:xfrm>
        </p:spPr>
        <p:txBody>
          <a:bodyPr>
            <a:normAutofit/>
          </a:bodyPr>
          <a:lstStyle>
            <a:lvl1pPr>
              <a:defRPr sz="1600">
                <a:solidFill>
                  <a:srgbClr val="666666"/>
                </a:solidFill>
              </a:defRPr>
            </a:lvl1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Morbi</a:t>
            </a:r>
            <a:r>
              <a:rPr lang="en-US" dirty="0" smtClean="0"/>
              <a:t> </a:t>
            </a:r>
            <a:r>
              <a:rPr lang="en-US" dirty="0" err="1" smtClean="0"/>
              <a:t>tortor</a:t>
            </a:r>
            <a:r>
              <a:rPr lang="en-US" dirty="0" smtClean="0"/>
              <a:t> </a:t>
            </a:r>
            <a:r>
              <a:rPr lang="en-US" dirty="0" err="1" smtClean="0"/>
              <a:t>augue</a:t>
            </a:r>
            <a:r>
              <a:rPr lang="en-US" dirty="0" smtClean="0"/>
              <a:t>, </a:t>
            </a:r>
            <a:r>
              <a:rPr lang="en-US" dirty="0" err="1" smtClean="0"/>
              <a:t>fringilla</a:t>
            </a:r>
            <a:r>
              <a:rPr lang="en-US" dirty="0" smtClean="0"/>
              <a:t> in dui in, </a:t>
            </a:r>
            <a:r>
              <a:rPr lang="en-US" dirty="0" err="1" smtClean="0"/>
              <a:t>lobortis</a:t>
            </a:r>
            <a:r>
              <a:rPr lang="en-US" dirty="0" smtClean="0"/>
              <a:t> </a:t>
            </a:r>
            <a:r>
              <a:rPr lang="en-US" dirty="0" err="1" smtClean="0"/>
              <a:t>consequat</a:t>
            </a:r>
            <a:r>
              <a:rPr lang="en-US" dirty="0" smtClean="0"/>
              <a:t> </a:t>
            </a:r>
            <a:r>
              <a:rPr lang="en-US" dirty="0" err="1" smtClean="0"/>
              <a:t>odio</a:t>
            </a:r>
            <a:r>
              <a:rPr lang="en-US" dirty="0" smtClean="0"/>
              <a:t>. </a:t>
            </a:r>
            <a:endParaRPr lang="en-US" dirty="0"/>
          </a:p>
        </p:txBody>
      </p:sp>
      <p:sp>
        <p:nvSpPr>
          <p:cNvPr id="8"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07713165"/>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02406241"/>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7047673"/>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46880860"/>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0227378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9790085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Tree>
    <p:extLst>
      <p:ext uri="{BB962C8B-B14F-4D97-AF65-F5344CB8AC3E}">
        <p14:creationId xmlns:p14="http://schemas.microsoft.com/office/powerpoint/2010/main" val="131110662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54872096"/>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58262609"/>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61404452"/>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82620389"/>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8721204"/>
      </p:ext>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t>9/17/2019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t>‹#›</a:t>
            </a:fld>
            <a:endParaRPr lang="en-US"/>
          </a:p>
        </p:txBody>
      </p:sp>
    </p:spTree>
    <p:extLst>
      <p:ext uri="{BB962C8B-B14F-4D97-AF65-F5344CB8AC3E}">
        <p14:creationId xmlns:p14="http://schemas.microsoft.com/office/powerpoint/2010/main" val="242636565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 Custom">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atin typeface="Helvetica Neue" panose="020B0604020202020204" pitchFamily="34" charset="0"/>
              </a:defRPr>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5"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72669898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 Walking on Campu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69070344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 Custom with Blue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5847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 Celebration with Blue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894753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Swimming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
        <p:nvSpPr>
          <p:cNvPr id="2" name="TextBox 1"/>
          <p:cNvSpPr txBox="1"/>
          <p:nvPr userDrawn="1"/>
        </p:nvSpPr>
        <p:spPr>
          <a:xfrm>
            <a:off x="3064328" y="783771"/>
            <a:ext cx="3015343" cy="584775"/>
          </a:xfrm>
          <a:prstGeom prst="rect">
            <a:avLst/>
          </a:prstGeom>
          <a:noFill/>
        </p:spPr>
        <p:txBody>
          <a:bodyPr wrap="square" rtlCol="0">
            <a:spAutoFit/>
          </a:bodyPr>
          <a:lstStyle/>
          <a:p>
            <a:r>
              <a:rPr lang="en-US" sz="1600" dirty="0" smtClean="0">
                <a:solidFill>
                  <a:schemeClr val="bg1"/>
                </a:solidFill>
                <a:latin typeface="Helvetica Neue" panose="02000503000000020004" pitchFamily="50"/>
              </a:rPr>
              <a:t>For compelling SJSU imagery:</a:t>
            </a:r>
          </a:p>
          <a:p>
            <a:r>
              <a:rPr lang="en-US" sz="1600" dirty="0" smtClean="0">
                <a:solidFill>
                  <a:schemeClr val="bg1"/>
                </a:solidFill>
                <a:latin typeface="Helvetica Neue" panose="02000503000000020004" pitchFamily="50"/>
              </a:rPr>
              <a:t>go.sjsu.edu/</a:t>
            </a:r>
            <a:r>
              <a:rPr lang="en-US" sz="1600" dirty="0" err="1" smtClean="0">
                <a:solidFill>
                  <a:schemeClr val="bg1"/>
                </a:solidFill>
                <a:latin typeface="Helvetica Neue" panose="02000503000000020004" pitchFamily="50"/>
              </a:rPr>
              <a:t>photographylibrary</a:t>
            </a:r>
            <a:endParaRPr lang="en-US" sz="1600" dirty="0">
              <a:solidFill>
                <a:schemeClr val="bg1"/>
              </a:solidFill>
              <a:latin typeface="Helvetica Neue" panose="02000503000000020004" pitchFamily="50"/>
            </a:endParaRPr>
          </a:p>
        </p:txBody>
      </p:sp>
    </p:spTree>
    <p:extLst>
      <p:ext uri="{BB962C8B-B14F-4D97-AF65-F5344CB8AC3E}">
        <p14:creationId xmlns:p14="http://schemas.microsoft.com/office/powerpoint/2010/main" val="2991707388"/>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 Custom with Gray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381102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 Celebration with Gray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3370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 Custom with Top Headline">
    <p:bg>
      <p:bgPr>
        <a:solidFill>
          <a:schemeClr val="bg1"/>
        </a:solidFill>
        <a:effectLst/>
      </p:bgPr>
    </p:bg>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3320661572"/>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 Tower Ha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2093532027"/>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 Classroom with Centered Head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5818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 Custom with Centered Headline">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6694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 Right Column">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57200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628650" y="702009"/>
            <a:ext cx="5314950"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628651" y="1416385"/>
            <a:ext cx="5314949"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628650" y="2033504"/>
            <a:ext cx="3943350"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3178925381"/>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 Left Column">
    <p:bg>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4800600" y="702009"/>
            <a:ext cx="4138863"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4800601" y="1416385"/>
            <a:ext cx="4138863"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4800600" y="2033504"/>
            <a:ext cx="4138863"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812107907"/>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ue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543625441"/>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413335830"/>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51365510"/>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794846347"/>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Gold -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2996127049"/>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1856341872"/>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216628881"/>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29299517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Custom with Primary Mark">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6" name="Title 1" descr="SJSU Primary Mark" title="SJSU Primary Mark"/>
          <p:cNvSpPr>
            <a:spLocks noGrp="1"/>
          </p:cNvSpPr>
          <p:nvPr>
            <p:ph type="title" hasCustomPrompt="1"/>
          </p:nvPr>
        </p:nvSpPr>
        <p:spPr>
          <a:xfrm>
            <a:off x="2157984" y="3264408"/>
            <a:ext cx="4837176" cy="905256"/>
          </a:xfrm>
          <a:blipFill>
            <a:blip r:embed="rId2"/>
            <a:stretch>
              <a:fillRect/>
            </a:stretch>
          </a:blipFill>
        </p:spPr>
        <p:txBody>
          <a:bodyPr/>
          <a:lstStyle>
            <a:lvl1pPr>
              <a:defRPr baseline="0"/>
            </a:lvl1pPr>
          </a:lstStyle>
          <a:p>
            <a:r>
              <a:rPr lang="en-US" dirty="0" smtClean="0"/>
              <a:t> </a:t>
            </a:r>
            <a:endParaRPr lang="en-US" dirty="0"/>
          </a:p>
        </p:txBody>
      </p:sp>
    </p:spTree>
    <p:extLst>
      <p:ext uri="{BB962C8B-B14F-4D97-AF65-F5344CB8AC3E}">
        <p14:creationId xmlns:p14="http://schemas.microsoft.com/office/powerpoint/2010/main" val="3489278238"/>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ue Two-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4039942456"/>
              </p:ext>
            </p:extLst>
          </p:nvPr>
        </p:nvGraphicFramePr>
        <p:xfrm>
          <a:off x="122128" y="711230"/>
          <a:ext cx="3162953"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userDrawn="1">
            <p:extLst>
              <p:ext uri="{D42A27DB-BD31-4B8C-83A1-F6EECF244321}">
                <p14:modId xmlns:p14="http://schemas.microsoft.com/office/powerpoint/2010/main" val="1447531141"/>
              </p:ext>
            </p:extLst>
          </p:nvPr>
        </p:nvGraphicFramePr>
        <p:xfrm>
          <a:off x="5883967" y="711230"/>
          <a:ext cx="3162956"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1" hasCustomPrompt="1"/>
          </p:nvPr>
        </p:nvSpPr>
        <p:spPr>
          <a:xfrm>
            <a:off x="3285084" y="711229"/>
            <a:ext cx="2598884" cy="1438413"/>
          </a:xfrm>
          <a:prstGeom prst="rect">
            <a:avLst/>
          </a:prstGeom>
          <a:solidFill>
            <a:schemeClr val="tx2"/>
          </a:solidFill>
        </p:spPr>
        <p:txBody>
          <a:bodyPr anchor="ctr"/>
          <a:lstStyle>
            <a:lvl1pPr marL="0" indent="0">
              <a:buFontTx/>
              <a:buNone/>
              <a:defRPr sz="1800" baseline="0">
                <a:solidFill>
                  <a:schemeClr val="bg1"/>
                </a:solidFill>
                <a:latin typeface="SJSU Spartan Bold" panose="02000000000000000000" pitchFamily="2" charset="0"/>
              </a:defRPr>
            </a:lvl1pPr>
            <a:lvl2pPr marL="457200" indent="0">
              <a:buFontTx/>
              <a:buNone/>
              <a:defRPr sz="1800">
                <a:latin typeface="SJSU Spartan Regular" panose="02000000000000000000" pitchFamily="2" charset="0"/>
              </a:defRPr>
            </a:lvl2pPr>
            <a:lvl3pPr marL="914400" indent="0">
              <a:buFontTx/>
              <a:buNone/>
              <a:defRPr sz="1600">
                <a:latin typeface="SJSU Spartan Regular" panose="02000000000000000000" pitchFamily="2" charset="0"/>
              </a:defRPr>
            </a:lvl3pPr>
            <a:lvl4pPr marL="1371600" indent="0">
              <a:buFontTx/>
              <a:buNone/>
              <a:defRPr sz="1400">
                <a:latin typeface="SJSU Spartan Regular" panose="02000000000000000000" pitchFamily="2" charset="0"/>
              </a:defRPr>
            </a:lvl4pPr>
            <a:lvl5pPr marL="1828800" indent="0">
              <a:buFontTx/>
              <a:buNone/>
              <a:defRPr sz="1400">
                <a:latin typeface="SJSU Spartan Regular" panose="02000000000000000000" pitchFamily="2" charset="0"/>
              </a:defRPr>
            </a:lvl5pPr>
          </a:lstStyle>
          <a:p>
            <a:pPr lvl="0"/>
            <a:r>
              <a:rPr lang="en-US" dirty="0" smtClean="0"/>
              <a:t>Subheading Line 1</a:t>
            </a:r>
            <a:br>
              <a:rPr lang="en-US" dirty="0" smtClean="0"/>
            </a:br>
            <a:r>
              <a:rPr lang="en-US" dirty="0" smtClean="0"/>
              <a:t>Subheading</a:t>
            </a:r>
          </a:p>
        </p:txBody>
      </p:sp>
      <p:sp>
        <p:nvSpPr>
          <p:cNvPr id="10" name="Rectangle 9"/>
          <p:cNvSpPr/>
          <p:nvPr userDrawn="1"/>
        </p:nvSpPr>
        <p:spPr>
          <a:xfrm>
            <a:off x="3285083" y="1799342"/>
            <a:ext cx="2598884" cy="43305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lnSpc>
                <a:spcPct val="150000"/>
              </a:lnSpc>
            </a:pPr>
            <a:r>
              <a:rPr lang="en-US" sz="1200" spc="0" dirty="0" smtClean="0">
                <a:latin typeface="Helvetica Neue" panose="020B0604020202020204" pitchFamily="34" charset="0"/>
              </a:rPr>
              <a:t>Lorem ipsum dolor sit </a:t>
            </a:r>
            <a:r>
              <a:rPr lang="en-US" sz="1200" spc="0" dirty="0" err="1" smtClean="0">
                <a:latin typeface="Helvetica Neue" panose="020B0604020202020204" pitchFamily="34" charset="0"/>
              </a:rPr>
              <a:t>amet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consectetur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adipiscing</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sed</a:t>
            </a:r>
            <a:r>
              <a:rPr lang="en-US" sz="1200" spc="0" dirty="0" smtClean="0">
                <a:latin typeface="Helvetica Neue" panose="020B0604020202020204" pitchFamily="34" charset="0"/>
              </a:rPr>
              <a:t> do </a:t>
            </a:r>
            <a:r>
              <a:rPr lang="en-US" sz="1200" spc="0" dirty="0" err="1" smtClean="0">
                <a:latin typeface="Helvetica Neue" panose="020B0604020202020204" pitchFamily="34" charset="0"/>
              </a:rPr>
              <a:t>eiusmod</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tempor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incididunt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labore</a:t>
            </a:r>
            <a:r>
              <a:rPr lang="en-US" sz="1200" spc="0" dirty="0" smtClean="0">
                <a:latin typeface="Helvetica Neue" panose="020B0604020202020204" pitchFamily="34" charset="0"/>
              </a:rPr>
              <a:t> et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magna </a:t>
            </a:r>
            <a:r>
              <a:rPr lang="en-US" sz="1200" spc="0" dirty="0" err="1" smtClean="0">
                <a:latin typeface="Helvetica Neue" panose="020B0604020202020204" pitchFamily="34" charset="0"/>
              </a:rPr>
              <a:t>aliqua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enim</a:t>
            </a:r>
            <a:r>
              <a:rPr lang="en-US" sz="1200" spc="0" dirty="0" smtClean="0">
                <a:latin typeface="Helvetica Neue" panose="020B0604020202020204" pitchFamily="34" charset="0"/>
              </a:rPr>
              <a:t> ad minim </a:t>
            </a:r>
            <a:r>
              <a:rPr lang="en-US" sz="1200" spc="0" dirty="0" err="1" smtClean="0">
                <a:latin typeface="Helvetica Neue" panose="020B0604020202020204" pitchFamily="34" charset="0"/>
              </a:rPr>
              <a:t>veniam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quis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nostrud</a:t>
            </a:r>
            <a:r>
              <a:rPr lang="en-US" sz="1200" spc="0" dirty="0" smtClean="0">
                <a:latin typeface="Helvetica Neue" panose="020B0604020202020204" pitchFamily="34" charset="0"/>
              </a:rPr>
              <a:t> exercitation </a:t>
            </a:r>
            <a:r>
              <a:rPr lang="en-US" sz="1200" spc="0" dirty="0" err="1" smtClean="0">
                <a:latin typeface="Helvetica Neue" panose="020B0604020202020204" pitchFamily="34" charset="0"/>
              </a:rPr>
              <a:t>ullamco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laboris</a:t>
            </a:r>
            <a:r>
              <a:rPr lang="en-US" sz="1200" spc="0" dirty="0" smtClean="0">
                <a:latin typeface="Helvetica Neue" panose="020B0604020202020204" pitchFamily="34" charset="0"/>
              </a:rPr>
              <a:t> nisi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aliquip</a:t>
            </a:r>
            <a:r>
              <a:rPr lang="en-US" sz="1200" spc="0" dirty="0" smtClean="0">
                <a:latin typeface="Helvetica Neue" panose="020B0604020202020204" pitchFamily="34" charset="0"/>
              </a:rPr>
              <a:t> ex </a:t>
            </a:r>
            <a:r>
              <a:rPr lang="en-US" sz="1200" spc="0" dirty="0" err="1" smtClean="0">
                <a:latin typeface="Helvetica Neue" panose="020B0604020202020204" pitchFamily="34" charset="0"/>
              </a:rPr>
              <a:t>ea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commodo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consequat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aute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irure</a:t>
            </a:r>
            <a:r>
              <a:rPr lang="en-US" sz="1200" spc="0" dirty="0" smtClean="0">
                <a:latin typeface="Helvetica Neue" panose="020B0604020202020204" pitchFamily="34" charset="0"/>
              </a:rPr>
              <a:t> dolor in </a:t>
            </a:r>
            <a:r>
              <a:rPr lang="en-US" sz="1200" spc="0" dirty="0" err="1" smtClean="0">
                <a:latin typeface="Helvetica Neue" panose="020B0604020202020204" pitchFamily="34" charset="0"/>
              </a:rPr>
              <a:t>reprehenderit</a:t>
            </a:r>
            <a:r>
              <a:rPr lang="en-US" sz="1200" spc="0" dirty="0" smtClean="0">
                <a:latin typeface="Helvetica Neue" panose="020B0604020202020204" pitchFamily="34" charset="0"/>
              </a:rPr>
              <a:t> in </a:t>
            </a:r>
            <a:r>
              <a:rPr lang="en-US" sz="1200" spc="0" dirty="0" err="1" smtClean="0">
                <a:latin typeface="Helvetica Neue" panose="020B0604020202020204" pitchFamily="34" charset="0"/>
              </a:rPr>
              <a:t>voluptate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velit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esse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cillum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eu</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fugiat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nulla</a:t>
            </a:r>
            <a:r>
              <a:rPr lang="en-US" sz="1200" spc="0" dirty="0" smtClean="0">
                <a:latin typeface="Helvetica Neue" panose="020B0604020202020204" pitchFamily="34" charset="0"/>
              </a:rPr>
              <a:t>.</a:t>
            </a:r>
            <a:endParaRPr lang="en-US" sz="1200" spc="0" dirty="0">
              <a:latin typeface="Helvetica Neue" panose="020B0604020202020204" pitchFamily="34" charset="0"/>
            </a:endParaRPr>
          </a:p>
        </p:txBody>
      </p:sp>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4"/>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2"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868799494"/>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2" name="Chart 11"/>
          <p:cNvGraphicFramePr/>
          <p:nvPr userDrawn="1">
            <p:extLst>
              <p:ext uri="{D42A27DB-BD31-4B8C-83A1-F6EECF244321}">
                <p14:modId xmlns:p14="http://schemas.microsoft.com/office/powerpoint/2010/main" val="1480934478"/>
              </p:ext>
            </p:extLst>
          </p:nvPr>
        </p:nvGraphicFramePr>
        <p:xfrm>
          <a:off x="475934" y="925158"/>
          <a:ext cx="1761941" cy="5251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p:cNvGraphicFramePr/>
          <p:nvPr userDrawn="1">
            <p:extLst>
              <p:ext uri="{D42A27DB-BD31-4B8C-83A1-F6EECF244321}">
                <p14:modId xmlns:p14="http://schemas.microsoft.com/office/powerpoint/2010/main" val="453936038"/>
              </p:ext>
            </p:extLst>
          </p:nvPr>
        </p:nvGraphicFramePr>
        <p:xfrm>
          <a:off x="2502569" y="925158"/>
          <a:ext cx="2414530" cy="52510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p:nvPr userDrawn="1">
            <p:extLst>
              <p:ext uri="{D42A27DB-BD31-4B8C-83A1-F6EECF244321}">
                <p14:modId xmlns:p14="http://schemas.microsoft.com/office/powerpoint/2010/main" val="2747769721"/>
              </p:ext>
            </p:extLst>
          </p:nvPr>
        </p:nvGraphicFramePr>
        <p:xfrm>
          <a:off x="4917099" y="925158"/>
          <a:ext cx="4129825" cy="525105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9"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178582632"/>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arked Line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7" name="Chart 16"/>
          <p:cNvGraphicFramePr/>
          <p:nvPr userDrawn="1">
            <p:extLst>
              <p:ext uri="{D42A27DB-BD31-4B8C-83A1-F6EECF244321}">
                <p14:modId xmlns:p14="http://schemas.microsoft.com/office/powerpoint/2010/main" val="3496389544"/>
              </p:ext>
            </p:extLst>
          </p:nvPr>
        </p:nvGraphicFramePr>
        <p:xfrm>
          <a:off x="122129" y="962200"/>
          <a:ext cx="5123640" cy="5167699"/>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userDrawn="1"/>
        </p:nvSpPr>
        <p:spPr>
          <a:xfrm>
            <a:off x="6220326" y="1426173"/>
            <a:ext cx="2826597" cy="1329595"/>
          </a:xfrm>
          <a:prstGeom prst="rect">
            <a:avLst/>
          </a:prstGeom>
          <a:noFill/>
        </p:spPr>
        <p:txBody>
          <a:bodyPr wrap="square" rtlCol="0">
            <a:spAutoFit/>
          </a:bodyPr>
          <a:lstStyle/>
          <a:p>
            <a:pPr>
              <a:lnSpc>
                <a:spcPts val="4800"/>
              </a:lnSpc>
            </a:pPr>
            <a:r>
              <a:rPr lang="en-US" sz="7200" dirty="0" smtClean="0">
                <a:solidFill>
                  <a:schemeClr val="tx2"/>
                </a:solidFill>
                <a:latin typeface="SJSU Spartan Bold" panose="02000000000000000000" pitchFamily="2" charset="0"/>
              </a:rPr>
              <a:t>36%</a:t>
            </a:r>
          </a:p>
          <a:p>
            <a:pPr>
              <a:lnSpc>
                <a:spcPts val="4800"/>
              </a:lnSpc>
            </a:pPr>
            <a:r>
              <a:rPr lang="en-US" sz="4000" dirty="0" smtClean="0">
                <a:solidFill>
                  <a:srgbClr val="666666"/>
                </a:solidFill>
                <a:latin typeface="SJSU Spartan Bold" panose="02000000000000000000" pitchFamily="2" charset="0"/>
              </a:rPr>
              <a:t>Increase</a:t>
            </a:r>
          </a:p>
        </p:txBody>
      </p:sp>
      <p:sp>
        <p:nvSpPr>
          <p:cNvPr id="19" name="TextBox 18"/>
          <p:cNvSpPr txBox="1"/>
          <p:nvPr userDrawn="1"/>
        </p:nvSpPr>
        <p:spPr>
          <a:xfrm>
            <a:off x="6220326" y="2755768"/>
            <a:ext cx="2446902" cy="830997"/>
          </a:xfrm>
          <a:prstGeom prst="rect">
            <a:avLst/>
          </a:prstGeom>
          <a:noFill/>
        </p:spPr>
        <p:txBody>
          <a:bodyPr wrap="square" numCol="2" rtlCol="0">
            <a:spAutoFit/>
          </a:bodyPr>
          <a:lstStyle/>
          <a:p>
            <a:r>
              <a:rPr lang="en-US" sz="1200" dirty="0" smtClean="0">
                <a:latin typeface="SJSU Spartan Regular" panose="02000000000000000000" pitchFamily="2" charset="0"/>
              </a:rPr>
              <a:t>Blue Total</a:t>
            </a:r>
          </a:p>
          <a:p>
            <a:r>
              <a:rPr lang="en-US" sz="1200" dirty="0" smtClean="0">
                <a:solidFill>
                  <a:srgbClr val="666666"/>
                </a:solidFill>
                <a:latin typeface="SJSU Spartan Regular" panose="02000000000000000000" pitchFamily="2" charset="0"/>
              </a:rPr>
              <a:t>250,000</a:t>
            </a:r>
          </a:p>
          <a:p>
            <a:endParaRPr lang="en-US" sz="1200" dirty="0" smtClean="0">
              <a:latin typeface="SJSU Spartan Regular" panose="02000000000000000000" pitchFamily="2" charset="0"/>
            </a:endParaRPr>
          </a:p>
          <a:p>
            <a:endParaRPr lang="en-US" sz="1200" dirty="0" smtClean="0">
              <a:latin typeface="SJSU Spartan Regular" panose="02000000000000000000" pitchFamily="2" charset="0"/>
            </a:endParaRPr>
          </a:p>
          <a:p>
            <a:pPr marL="280988" indent="0"/>
            <a:r>
              <a:rPr lang="en-US" sz="1200" dirty="0" smtClean="0">
                <a:latin typeface="SJSU Spartan Regular" panose="02000000000000000000" pitchFamily="2" charset="0"/>
              </a:rPr>
              <a:t>Gold</a:t>
            </a:r>
            <a:r>
              <a:rPr lang="en-US" sz="1200" baseline="0" dirty="0" smtClean="0">
                <a:latin typeface="SJSU Spartan Regular" panose="02000000000000000000" pitchFamily="2" charset="0"/>
              </a:rPr>
              <a:t> Total</a:t>
            </a:r>
            <a:endParaRPr lang="en-US" sz="1200" dirty="0" smtClean="0">
              <a:latin typeface="SJSU Spartan Regular" panose="02000000000000000000" pitchFamily="2" charset="0"/>
            </a:endParaRPr>
          </a:p>
          <a:p>
            <a:pPr marL="465138" indent="0"/>
            <a:r>
              <a:rPr lang="en-US" sz="1200" dirty="0" smtClean="0">
                <a:solidFill>
                  <a:srgbClr val="666666"/>
                </a:solidFill>
                <a:latin typeface="SJSU Spartan Regular" panose="02000000000000000000" pitchFamily="2" charset="0"/>
              </a:rPr>
              <a:t>250,000</a:t>
            </a:r>
          </a:p>
          <a:p>
            <a:pPr marL="465138" indent="0"/>
            <a:endParaRPr lang="en-US" sz="1200" dirty="0">
              <a:latin typeface="SJSU Spartan Regular" panose="02000000000000000000" pitchFamily="2" charset="0"/>
            </a:endParaRPr>
          </a:p>
        </p:txBody>
      </p:sp>
      <p:sp>
        <p:nvSpPr>
          <p:cNvPr id="20" name="TextBox 19"/>
          <p:cNvSpPr txBox="1"/>
          <p:nvPr userDrawn="1"/>
        </p:nvSpPr>
        <p:spPr>
          <a:xfrm>
            <a:off x="6220326" y="3586765"/>
            <a:ext cx="2446902" cy="584775"/>
          </a:xfrm>
          <a:prstGeom prst="rect">
            <a:avLst/>
          </a:prstGeom>
          <a:solidFill>
            <a:schemeClr val="tx2"/>
          </a:solidFill>
        </p:spPr>
        <p:txBody>
          <a:bodyPr wrap="square" numCol="1" rtlCol="0">
            <a:spAutoFit/>
          </a:bodyPr>
          <a:lstStyle/>
          <a:p>
            <a:r>
              <a:rPr lang="en-US" sz="1200" dirty="0" smtClean="0">
                <a:solidFill>
                  <a:schemeClr val="bg1"/>
                </a:solidFill>
                <a:latin typeface="SJSU Spartan Regular" panose="02000000000000000000" pitchFamily="2" charset="0"/>
              </a:rPr>
              <a:t>Total End of the Year Values</a:t>
            </a:r>
          </a:p>
          <a:p>
            <a:r>
              <a:rPr lang="en-US" sz="2000" b="1" dirty="0" smtClean="0">
                <a:solidFill>
                  <a:schemeClr val="bg1"/>
                </a:solidFill>
                <a:latin typeface="SJSU Spartan Regular" panose="02000000000000000000" pitchFamily="2" charset="0"/>
              </a:rPr>
              <a:t>148</a:t>
            </a:r>
            <a:r>
              <a:rPr lang="en-US" sz="2000" b="1" baseline="0" dirty="0" smtClean="0">
                <a:solidFill>
                  <a:schemeClr val="bg1"/>
                </a:solidFill>
                <a:latin typeface="SJSU Spartan Regular" panose="02000000000000000000" pitchFamily="2" charset="0"/>
              </a:rPr>
              <a:t> Million</a:t>
            </a:r>
            <a:endParaRPr lang="en-US" sz="2000" b="1" dirty="0">
              <a:solidFill>
                <a:schemeClr val="bg1"/>
              </a:solidFill>
              <a:latin typeface="SJSU Spartan Regular" panose="02000000000000000000" pitchFamily="2" charset="0"/>
            </a:endParaRPr>
          </a:p>
        </p:txBody>
      </p:sp>
      <p:sp>
        <p:nvSpPr>
          <p:cNvPr id="21" name="TextBox 20"/>
          <p:cNvSpPr txBox="1"/>
          <p:nvPr userDrawn="1"/>
        </p:nvSpPr>
        <p:spPr>
          <a:xfrm>
            <a:off x="6220325" y="4211100"/>
            <a:ext cx="2826597" cy="1361911"/>
          </a:xfrm>
          <a:prstGeom prst="rect">
            <a:avLst/>
          </a:prstGeom>
          <a:noFill/>
        </p:spPr>
        <p:txBody>
          <a:bodyPr wrap="square" numCol="1" rtlCol="0">
            <a:spAutoFit/>
          </a:bodyPr>
          <a:lstStyle/>
          <a:p>
            <a:pPr>
              <a:lnSpc>
                <a:spcPct val="150000"/>
              </a:lnSpc>
            </a:pPr>
            <a:r>
              <a:rPr lang="en-US" sz="1100" dirty="0" smtClean="0">
                <a:solidFill>
                  <a:schemeClr val="tx1"/>
                </a:solidFill>
                <a:latin typeface="SJSU Spartan Regular" panose="02000000000000000000" pitchFamily="2" charset="0"/>
              </a:rPr>
              <a:t>Lorem ipsum dolor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consectetur</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adipiscing</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elit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Vestibulum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elementum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nulla</a:t>
            </a:r>
            <a:r>
              <a:rPr lang="en-US" sz="1100" dirty="0" smtClean="0">
                <a:solidFill>
                  <a:schemeClr val="tx1"/>
                </a:solidFill>
                <a:latin typeface="SJSU Spartan Regular" panose="02000000000000000000" pitchFamily="2" charset="0"/>
              </a:rPr>
              <a:t>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tincidunt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rhoncus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Cras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eget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purus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lacinia</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nisl</a:t>
            </a:r>
            <a:r>
              <a:rPr lang="en-US" sz="1100" dirty="0" smtClean="0">
                <a:solidFill>
                  <a:schemeClr val="tx1"/>
                </a:solidFill>
                <a:latin typeface="SJSU Spartan Regular" panose="02000000000000000000" pitchFamily="2" charset="0"/>
              </a:rPr>
              <a:t>.</a:t>
            </a:r>
          </a:p>
        </p:txBody>
      </p:sp>
      <p:sp>
        <p:nvSpPr>
          <p:cNvPr id="10" name="Text Placeholder 22"/>
          <p:cNvSpPr>
            <a:spLocks noGrp="1" noChangeAspect="1"/>
          </p:cNvSpPr>
          <p:nvPr>
            <p:ph type="body" sz="quarter" idx="17"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1"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2053468710"/>
      </p:ext>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156992394"/>
      </p:ext>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279808654"/>
      </p:ext>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0095012"/>
      </p:ext>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850728708"/>
      </p:ext>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07851835"/>
      </p:ext>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141829145"/>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3295361491"/>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71765116"/>
      </p:ext>
    </p:extLst>
  </p:cSld>
  <p:clrMapOvr>
    <a:masterClrMapping/>
  </p:clrMapOvr>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245225"/>
            <a:ext cx="2133600" cy="476250"/>
          </a:xfrm>
          <a:prstGeom prst="rect">
            <a:avLst/>
          </a:prstGeom>
        </p:spPr>
        <p:txBody>
          <a:bodyPr/>
          <a:lstStyle>
            <a:lvl1pPr>
              <a:defRPr/>
            </a:lvl1pPr>
          </a:lstStyle>
          <a:p>
            <a:endParaRPr lang="en-US">
              <a:solidFill>
                <a:prstClr val="black"/>
              </a:solidFill>
            </a:endParaRPr>
          </a:p>
        </p:txBody>
      </p:sp>
      <p:sp>
        <p:nvSpPr>
          <p:cNvPr id="3" name="Footer Placeholder 2"/>
          <p:cNvSpPr>
            <a:spLocks noGrp="1"/>
          </p:cNvSpPr>
          <p:nvPr>
            <p:ph type="ftr" sz="quarter" idx="11"/>
          </p:nvPr>
        </p:nvSpPr>
        <p:spPr>
          <a:xfrm>
            <a:off x="3124200" y="6245225"/>
            <a:ext cx="2895600" cy="476250"/>
          </a:xfrm>
          <a:prstGeom prst="rect">
            <a:avLst/>
          </a:prstGeom>
        </p:spPr>
        <p:txBody>
          <a:bodyPr/>
          <a:lstStyle>
            <a:lvl1pPr>
              <a:defRPr/>
            </a:lvl1pPr>
          </a:lstStyle>
          <a:p>
            <a:endParaRPr lang="en-US">
              <a:solidFill>
                <a:prstClr val="black"/>
              </a:solidFill>
            </a:endParaRPr>
          </a:p>
        </p:txBody>
      </p:sp>
      <p:sp>
        <p:nvSpPr>
          <p:cNvPr id="4" name="Slide Number Placeholder 3"/>
          <p:cNvSpPr>
            <a:spLocks noGrp="1"/>
          </p:cNvSpPr>
          <p:nvPr>
            <p:ph type="sldNum" sz="quarter" idx="12"/>
          </p:nvPr>
        </p:nvSpPr>
        <p:spPr>
          <a:xfrm>
            <a:off x="6553200" y="6245225"/>
            <a:ext cx="2133600" cy="476250"/>
          </a:xfrm>
          <a:prstGeom prst="rect">
            <a:avLst/>
          </a:prstGeom>
        </p:spPr>
        <p:txBody>
          <a:bodyPr/>
          <a:lstStyle>
            <a:lvl1pPr>
              <a:defRPr/>
            </a:lvl1pPr>
          </a:lstStyle>
          <a:p>
            <a:fld id="{3E188954-581E-45AA-9C51-4B2140537F6B}" type="slidenum">
              <a:rPr lang="en-US">
                <a:solidFill>
                  <a:prstClr val="black"/>
                </a:solidFill>
              </a:rPr>
              <a:pPr/>
              <a:t>‹#›</a:t>
            </a:fld>
            <a:endParaRPr lang="en-US">
              <a:solidFill>
                <a:prstClr val="black"/>
              </a:solidFill>
            </a:endParaRPr>
          </a:p>
        </p:txBody>
      </p:sp>
    </p:spTree>
    <p:extLst>
      <p:ext uri="{BB962C8B-B14F-4D97-AF65-F5344CB8AC3E}">
        <p14:creationId xmlns:p14="http://schemas.microsoft.com/office/powerpoint/2010/main" val="524156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448027288"/>
      </p:ext>
    </p:extLst>
  </p:cSld>
  <p:clrMapOvr>
    <a:masterClrMapping/>
  </p:clrMapOvr>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245225"/>
            <a:ext cx="2133600" cy="476250"/>
          </a:xfrm>
          <a:prstGeom prst="rect">
            <a:avLst/>
          </a:prstGeom>
        </p:spPr>
        <p:txBody>
          <a:bodyPr/>
          <a:lstStyle>
            <a:lvl1pPr>
              <a:defRPr/>
            </a:lvl1pPr>
          </a:lstStyle>
          <a:p>
            <a:endParaRPr lang="en-US"/>
          </a:p>
        </p:txBody>
      </p:sp>
      <p:sp>
        <p:nvSpPr>
          <p:cNvPr id="3" name="Footer Placeholder 2"/>
          <p:cNvSpPr>
            <a:spLocks noGrp="1"/>
          </p:cNvSpPr>
          <p:nvPr>
            <p:ph type="ftr" sz="quarter" idx="11"/>
          </p:nvPr>
        </p:nvSpPr>
        <p:spPr>
          <a:xfrm>
            <a:off x="3124200" y="6245225"/>
            <a:ext cx="2895600" cy="476250"/>
          </a:xfrm>
          <a:prstGeom prst="rect">
            <a:avLst/>
          </a:prstGeom>
        </p:spPr>
        <p:txBody>
          <a:bodyPr/>
          <a:lstStyle>
            <a:lvl1pPr>
              <a:defRPr/>
            </a:lvl1pPr>
          </a:lstStyle>
          <a:p>
            <a:endParaRPr lang="en-US"/>
          </a:p>
        </p:txBody>
      </p:sp>
      <p:sp>
        <p:nvSpPr>
          <p:cNvPr id="4" name="Slide Number Placeholder 3"/>
          <p:cNvSpPr>
            <a:spLocks noGrp="1"/>
          </p:cNvSpPr>
          <p:nvPr>
            <p:ph type="sldNum" sz="quarter" idx="12"/>
          </p:nvPr>
        </p:nvSpPr>
        <p:spPr>
          <a:xfrm>
            <a:off x="6553200" y="6245225"/>
            <a:ext cx="2133600" cy="476250"/>
          </a:xfrm>
          <a:prstGeom prst="rect">
            <a:avLst/>
          </a:prstGeom>
        </p:spPr>
        <p:txBody>
          <a:bodyPr/>
          <a:lstStyle>
            <a:lvl1pPr>
              <a:defRPr/>
            </a:lvl1pPr>
          </a:lstStyle>
          <a:p>
            <a:fld id="{3E188954-581E-45AA-9C51-4B2140537F6B}" type="slidenum">
              <a:rPr lang="en-US"/>
              <a:pPr/>
              <a:t>‹#›</a:t>
            </a:fld>
            <a:endParaRPr lang="en-US"/>
          </a:p>
        </p:txBody>
      </p:sp>
    </p:spTree>
    <p:extLst>
      <p:ext uri="{BB962C8B-B14F-4D97-AF65-F5344CB8AC3E}">
        <p14:creationId xmlns:p14="http://schemas.microsoft.com/office/powerpoint/2010/main" val="150612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mper - Gray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2202923"/>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mper - White Image">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tx2"/>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657747"/>
      </p:ext>
    </p:extLst>
  </p:cSld>
  <p:clrMapOvr>
    <a:masterClrMapping/>
  </p:clrMapOvr>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theme" Target="../theme/theme10.xml"/><Relationship Id="rId5" Type="http://schemas.openxmlformats.org/officeDocument/2006/relationships/slideLayout" Target="../slideLayouts/slideLayout47.xml"/><Relationship Id="rId4" Type="http://schemas.openxmlformats.org/officeDocument/2006/relationships/slideLayout" Target="../slideLayouts/slideLayout46.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50.xml"/><Relationship Id="rId2" Type="http://schemas.openxmlformats.org/officeDocument/2006/relationships/slideLayout" Target="../slideLayouts/slideLayout49.xml"/><Relationship Id="rId1" Type="http://schemas.openxmlformats.org/officeDocument/2006/relationships/slideLayout" Target="../slideLayouts/slideLayout48.xml"/><Relationship Id="rId4" Type="http://schemas.openxmlformats.org/officeDocument/2006/relationships/theme" Target="../theme/theme1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 Id="rId5" Type="http://schemas.openxmlformats.org/officeDocument/2006/relationships/theme" Target="../theme/theme4.xml"/><Relationship Id="rId4" Type="http://schemas.openxmlformats.org/officeDocument/2006/relationships/slideLayout" Target="../slideLayouts/slideLayout11.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6.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_rels/slideMaster7.xml.rels><?xml version="1.0" encoding="UTF-8" standalone="yes"?>
<Relationships xmlns="http://schemas.openxmlformats.org/package/2006/relationships"><Relationship Id="rId3" Type="http://schemas.openxmlformats.org/officeDocument/2006/relationships/slideLayout" Target="../slideLayouts/slideLayout22.xml"/><Relationship Id="rId7" Type="http://schemas.openxmlformats.org/officeDocument/2006/relationships/theme" Target="../theme/theme7.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theme" Target="../theme/theme9.xml"/><Relationship Id="rId5" Type="http://schemas.openxmlformats.org/officeDocument/2006/relationships/slideLayout" Target="../slideLayouts/slideLayout42.xml"/><Relationship Id="rId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2129899487"/>
      </p:ext>
    </p:extLst>
  </p:cSld>
  <p:clrMap bg1="lt1" tx1="dk1" bg2="lt2" tx2="dk2" accent1="accent1" accent2="accent2" accent3="accent3" accent4="accent4" accent5="accent5" accent6="accent6" hlink="hlink" folHlink="folHlink"/>
  <p:sldLayoutIdLst>
    <p:sldLayoutId id="2147483734"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2461240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1613024576"/>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9182974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414090378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743"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8752318"/>
      </p:ext>
    </p:extLst>
  </p:cSld>
  <p:clrMap bg1="lt1" tx1="dk1" bg2="lt2" tx2="dk2" accent1="accent1" accent2="accent2" accent3="accent3" accent4="accent4" accent5="accent5" accent6="accent6" hlink="hlink" folHlink="folHlink"/>
  <p:sldLayoutIdLst>
    <p:sldLayoutId id="2147483666" r:id="rId1"/>
    <p:sldLayoutId id="2147483669" r:id="rId2"/>
    <p:sldLayoutId id="2147483667" r:id="rId3"/>
    <p:sldLayoutId id="2147483668"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04039"/>
            <a:ext cx="7886700" cy="768730"/>
          </a:xfrm>
          <a:prstGeom prst="rect">
            <a:avLst/>
          </a:prstGeom>
        </p:spPr>
        <p:txBody>
          <a:bodyPr vert="horz" lIns="91440" tIns="45720" rIns="91440" bIns="45720" rtlCol="0" anchor="ctr">
            <a:normAutofit/>
          </a:bodyPr>
          <a:lstStyle/>
          <a:p>
            <a:r>
              <a:rPr lang="en-US" dirty="0" smtClean="0"/>
              <a:t>Section Head</a:t>
            </a:r>
            <a:endParaRPr lang="en-US" dirty="0"/>
          </a:p>
        </p:txBody>
      </p:sp>
      <p:sp>
        <p:nvSpPr>
          <p:cNvPr id="3" name="Text Placeholder 2"/>
          <p:cNvSpPr>
            <a:spLocks noGrp="1"/>
          </p:cNvSpPr>
          <p:nvPr>
            <p:ph type="body" idx="1"/>
          </p:nvPr>
        </p:nvSpPr>
        <p:spPr>
          <a:xfrm>
            <a:off x="628650" y="1572769"/>
            <a:ext cx="7886700" cy="917575"/>
          </a:xfrm>
          <a:prstGeom prst="rect">
            <a:avLst/>
          </a:prstGeom>
        </p:spPr>
        <p:txBody>
          <a:bodyPr vert="horz" lIns="91440" tIns="45720" rIns="91440" bIns="45720" rtlCol="0">
            <a:normAutofit/>
          </a:bodyPr>
          <a:lstStyle/>
          <a:p>
            <a:pPr lvl="0"/>
            <a:r>
              <a:rPr lang="en-US" dirty="0" smtClean="0"/>
              <a:t>Section Subhead</a:t>
            </a:r>
          </a:p>
        </p:txBody>
      </p:sp>
      <p:sp>
        <p:nvSpPr>
          <p:cNvPr id="5" name="Footer Placeholder 4"/>
          <p:cNvSpPr>
            <a:spLocks noGrp="1"/>
          </p:cNvSpPr>
          <p:nvPr>
            <p:ph type="ftr" sz="quarter" idx="3"/>
          </p:nvPr>
        </p:nvSpPr>
        <p:spPr>
          <a:xfrm>
            <a:off x="1537734" y="6217920"/>
            <a:ext cx="374827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7" cy="365125"/>
          </a:xfrm>
          <a:prstGeom prst="rect">
            <a:avLst/>
          </a:prstGeom>
        </p:spPr>
        <p:txBody>
          <a:bodyPr vert="horz" lIns="91440" tIns="45720" rIns="91440" bIns="45720" rtlCol="0" anchor="ctr"/>
          <a:lstStyle>
            <a:lvl1pPr algn="r">
              <a:defRPr sz="1600">
                <a:solidFill>
                  <a:srgbClr val="666666"/>
                </a:solidFill>
              </a:defRPr>
            </a:lvl1pPr>
          </a:lstStyle>
          <a:p>
            <a:fld id="{BF6D30ED-1F8A-41DD-9284-B7BE1E179D97}" type="slidenum">
              <a:rPr lang="en-US" smtClean="0"/>
              <a:pPr/>
              <a:t>‹#›</a:t>
            </a:fld>
            <a:endParaRPr lang="en-US" dirty="0"/>
          </a:p>
        </p:txBody>
      </p:sp>
    </p:spTree>
    <p:extLst>
      <p:ext uri="{BB962C8B-B14F-4D97-AF65-F5344CB8AC3E}">
        <p14:creationId xmlns:p14="http://schemas.microsoft.com/office/powerpoint/2010/main" val="674051887"/>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6000" kern="1200">
          <a:solidFill>
            <a:srgbClr val="666666"/>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4400" kern="1200">
          <a:solidFill>
            <a:schemeClr val="tx2"/>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2"/>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73385696"/>
      </p:ext>
    </p:extLst>
  </p:cSld>
  <p:clrMap bg1="lt1" tx1="dk1" bg2="lt2" tx2="dk2" accent1="accent1" accent2="accent2" accent3="accent3" accent4="accent4" accent5="accent5" accent6="accent6" hlink="hlink" folHlink="folHlink"/>
  <p:sldLayoutIdLst>
    <p:sldLayoutId id="2147483675" r:id="rId1"/>
    <p:sldLayoutId id="2147483678" r:id="rId2"/>
    <p:sldLayoutId id="2147483676" r:id="rId3"/>
    <p:sldLayoutId id="2147483679" r:id="rId4"/>
    <p:sldLayoutId id="2147483677"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5015777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41" r:id="rId6"/>
  </p:sldLayoutIdLs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475523418"/>
      </p:ext>
    </p:extLst>
  </p:cSld>
  <p:clrMap bg1="lt1" tx1="dk1" bg2="lt2" tx2="dk2" accent1="accent1" accent2="accent2" accent3="accent3" accent4="accent4" accent5="accent5" accent6="accent6" hlink="hlink" folHlink="folHlink"/>
  <p:sldLayoutIdLst>
    <p:sldLayoutId id="2147483688" r:id="rId1"/>
    <p:sldLayoutId id="2147483687" r:id="rId2"/>
    <p:sldLayoutId id="2147483690" r:id="rId3"/>
    <p:sldLayoutId id="2147483689" r:id="rId4"/>
    <p:sldLayoutId id="2147483691" r:id="rId5"/>
    <p:sldLayoutId id="2147483692" r:id="rId6"/>
    <p:sldLayoutId id="2147483694" r:id="rId7"/>
    <p:sldLayoutId id="2147483693" r:id="rId8"/>
    <p:sldLayoutId id="2147483695" r:id="rId9"/>
    <p:sldLayoutId id="2147483696" r:id="rId10"/>
    <p:sldLayoutId id="2147483697" r:id="rId11"/>
    <p:sldLayoutId id="2147483698" r:id="rId1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bg1"/>
          </a:solidFill>
          <a:latin typeface="Helvetica Neue"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128" y="0"/>
            <a:ext cx="8924795" cy="49730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6" name="Slide Number Placeholder 5"/>
          <p:cNvSpPr>
            <a:spLocks noGrp="1"/>
          </p:cNvSpPr>
          <p:nvPr>
            <p:ph type="sldNum" sz="quarter" idx="4"/>
          </p:nvPr>
        </p:nvSpPr>
        <p:spPr>
          <a:xfrm>
            <a:off x="457200" y="6217920"/>
            <a:ext cx="512523"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4B8D3C05-9755-44A2-BF3D-BE7863C1555B}" type="slidenum">
              <a:rPr lang="en-US" smtClean="0"/>
              <a:pPr/>
              <a:t>‹#›</a:t>
            </a:fld>
            <a:endParaRPr lang="en-US" dirty="0"/>
          </a:p>
        </p:txBody>
      </p:sp>
      <p:sp>
        <p:nvSpPr>
          <p:cNvPr id="4"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013349584"/>
      </p:ext>
    </p:extLst>
  </p:cSld>
  <p:clrMap bg1="lt1" tx1="dk1" bg2="lt2" tx2="dk2" accent1="accent1" accent2="accent2" accent3="accent3" accent4="accent4" accent5="accent5" accent6="accent6" hlink="hlink" folHlink="folHlink"/>
  <p:sldLayoutIdLst>
    <p:sldLayoutId id="2147483700" r:id="rId1"/>
    <p:sldLayoutId id="2147483720" r:id="rId2"/>
    <p:sldLayoutId id="2147483702" r:id="rId3"/>
    <p:sldLayoutId id="2147483703" r:id="rId4"/>
    <p:sldLayoutId id="2147483704"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2000" kern="1200">
          <a:solidFill>
            <a:schemeClr val="bg1"/>
          </a:solidFill>
          <a:latin typeface="SJSU Spartan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hyperlink" Target="Google_Privacy.mp4" TargetMode="Externa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hyperlink" Target="https://www.tu-chemnitz.de/phil/english/sections/linguist/independent/kursmaterialien/TechComm/acchtml/desc.html" TargetMode="Externa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EE 295</a:t>
            </a:r>
            <a:endParaRPr lang="en-US" dirty="0"/>
          </a:p>
        </p:txBody>
      </p:sp>
      <p:sp>
        <p:nvSpPr>
          <p:cNvPr id="3" name="Text Placeholder 2"/>
          <p:cNvSpPr>
            <a:spLocks noGrp="1"/>
          </p:cNvSpPr>
          <p:nvPr>
            <p:ph type="body" sz="quarter" idx="10"/>
          </p:nvPr>
        </p:nvSpPr>
        <p:spPr/>
        <p:txBody>
          <a:bodyPr>
            <a:normAutofit fontScale="85000" lnSpcReduction="10000"/>
          </a:bodyPr>
          <a:lstStyle/>
          <a:p>
            <a:r>
              <a:rPr lang="en-US" dirty="0" smtClean="0"/>
              <a:t>Tech Writing-Engineering Ethics</a:t>
            </a:r>
            <a:endParaRPr lang="en-US" dirty="0"/>
          </a:p>
        </p:txBody>
      </p:sp>
      <p:sp>
        <p:nvSpPr>
          <p:cNvPr id="4" name="Text Placeholder 3"/>
          <p:cNvSpPr>
            <a:spLocks noGrp="1"/>
          </p:cNvSpPr>
          <p:nvPr>
            <p:ph type="body" sz="quarter" idx="11"/>
          </p:nvPr>
        </p:nvSpPr>
        <p:spPr/>
        <p:txBody>
          <a:bodyPr/>
          <a:lstStyle/>
          <a:p>
            <a:r>
              <a:rPr lang="en-US" dirty="0" smtClean="0"/>
              <a:t>Sep 17, 2019</a:t>
            </a:r>
            <a:endParaRPr lang="en-US" dirty="0"/>
          </a:p>
        </p:txBody>
      </p:sp>
      <p:sp>
        <p:nvSpPr>
          <p:cNvPr id="5" name="Text Placeholder 4"/>
          <p:cNvSpPr>
            <a:spLocks noGrp="1"/>
          </p:cNvSpPr>
          <p:nvPr>
            <p:ph type="body" sz="quarter" idx="12"/>
          </p:nvPr>
        </p:nvSpPr>
        <p:spPr/>
        <p:txBody>
          <a:bodyPr/>
          <a:lstStyle/>
          <a:p>
            <a:r>
              <a:rPr lang="en-US" dirty="0" smtClean="0"/>
              <a:t>Room E339</a:t>
            </a: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Tom Wrappe</a:t>
            </a:r>
            <a:endParaRPr lang="en-US" dirty="0"/>
          </a:p>
        </p:txBody>
      </p:sp>
      <p:sp>
        <p:nvSpPr>
          <p:cNvPr id="7" name="Text Placeholder 6"/>
          <p:cNvSpPr>
            <a:spLocks noGrp="1"/>
          </p:cNvSpPr>
          <p:nvPr>
            <p:ph type="body" sz="quarter" idx="14"/>
          </p:nvPr>
        </p:nvSpPr>
        <p:spPr/>
        <p:txBody>
          <a:bodyPr/>
          <a:lstStyle/>
          <a:p>
            <a:r>
              <a:rPr lang="en-US" dirty="0" smtClean="0"/>
              <a:t>EE Lecturer</a:t>
            </a:r>
            <a:endParaRPr lang="en-US" dirty="0"/>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3372686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336" y="3479482"/>
            <a:ext cx="7886700" cy="886159"/>
          </a:xfrm>
        </p:spPr>
        <p:txBody>
          <a:bodyPr>
            <a:normAutofit fontScale="90000"/>
          </a:bodyPr>
          <a:lstStyle/>
          <a:p>
            <a:r>
              <a:rPr lang="en-US" dirty="0" smtClean="0"/>
              <a:t>Tech Descriptive Writing:</a:t>
            </a:r>
            <a:br>
              <a:rPr lang="en-US" dirty="0" smtClean="0"/>
            </a:br>
            <a:r>
              <a:rPr lang="en-US" dirty="0" smtClean="0"/>
              <a:t/>
            </a:r>
            <a:br>
              <a:rPr lang="en-US" dirty="0" smtClean="0"/>
            </a:br>
            <a:r>
              <a:rPr lang="en-US" dirty="0" err="1" smtClean="0"/>
              <a:t>Blockchain</a:t>
            </a:r>
            <a:r>
              <a:rPr lang="en-US" dirty="0" smtClean="0"/>
              <a:t> Description</a:t>
            </a:r>
            <a:br>
              <a:rPr lang="en-US" dirty="0" smtClean="0"/>
            </a:br>
            <a:r>
              <a:rPr lang="en-US" dirty="0" smtClean="0"/>
              <a:t/>
            </a:r>
            <a:br>
              <a:rPr lang="en-US" dirty="0" smtClean="0"/>
            </a:br>
            <a:endParaRPr lang="en-US" dirty="0" smtClean="0"/>
          </a:p>
        </p:txBody>
      </p:sp>
    </p:spTree>
    <p:extLst>
      <p:ext uri="{BB962C8B-B14F-4D97-AF65-F5344CB8AC3E}">
        <p14:creationId xmlns:p14="http://schemas.microsoft.com/office/powerpoint/2010/main" val="23829348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836" y="0"/>
            <a:ext cx="8820728" cy="886159"/>
          </a:xfrm>
        </p:spPr>
        <p:txBody>
          <a:bodyPr>
            <a:noAutofit/>
          </a:bodyPr>
          <a:lstStyle/>
          <a:p>
            <a:r>
              <a:rPr lang="en-US" sz="3600" dirty="0" smtClean="0"/>
              <a:t>Out of Class Writing Assignment #2</a:t>
            </a:r>
            <a:endParaRPr lang="en-US" sz="3600" dirty="0"/>
          </a:p>
        </p:txBody>
      </p:sp>
      <p:sp>
        <p:nvSpPr>
          <p:cNvPr id="3" name="Content Placeholder 2"/>
          <p:cNvSpPr>
            <a:spLocks noGrp="1"/>
          </p:cNvSpPr>
          <p:nvPr>
            <p:ph idx="1"/>
          </p:nvPr>
        </p:nvSpPr>
        <p:spPr>
          <a:xfrm>
            <a:off x="332510" y="766618"/>
            <a:ext cx="8655626" cy="6091382"/>
          </a:xfrm>
          <a:ln>
            <a:solidFill>
              <a:srgbClr val="FFFF00"/>
            </a:solidFill>
          </a:ln>
        </p:spPr>
        <p:txBody>
          <a:bodyPr>
            <a:normAutofit fontScale="92500" lnSpcReduction="20000"/>
          </a:bodyPr>
          <a:lstStyle/>
          <a:p>
            <a:r>
              <a:rPr lang="en-US" dirty="0"/>
              <a:t>Due, Thu, </a:t>
            </a:r>
            <a:r>
              <a:rPr lang="en-US" dirty="0" smtClean="0"/>
              <a:t>Sep 19 </a:t>
            </a:r>
            <a:r>
              <a:rPr lang="en-US" dirty="0"/>
              <a:t>@11:59pm </a:t>
            </a:r>
          </a:p>
          <a:p>
            <a:r>
              <a:rPr lang="en-US" dirty="0"/>
              <a:t>FOLLOW ALL INSTRUCTIONS</a:t>
            </a:r>
          </a:p>
          <a:p>
            <a:r>
              <a:rPr lang="en-US" dirty="0"/>
              <a:t>-Write an informational report to describe  "What is </a:t>
            </a:r>
            <a:r>
              <a:rPr lang="en-US" dirty="0" err="1"/>
              <a:t>Blockchain</a:t>
            </a:r>
            <a:r>
              <a:rPr lang="en-US" dirty="0"/>
              <a:t>?" and submit via Canvas</a:t>
            </a:r>
          </a:p>
          <a:p>
            <a:r>
              <a:rPr lang="en-US" dirty="0"/>
              <a:t>1. 500-600 words (</a:t>
            </a:r>
            <a:r>
              <a:rPr lang="en-US" dirty="0" err="1"/>
              <a:t>approx</a:t>
            </a:r>
            <a:r>
              <a:rPr lang="en-US" dirty="0"/>
              <a:t> 2 pages  #12 font double spaced).  NO PICTURES, JUST TEXT DESCRIPTION.  The goal is that the audience (class members) can understand and describe what </a:t>
            </a:r>
            <a:r>
              <a:rPr lang="en-US" dirty="0" err="1"/>
              <a:t>Blockchain</a:t>
            </a:r>
            <a:r>
              <a:rPr lang="en-US" dirty="0"/>
              <a:t> is and what the technology can do based on your description.</a:t>
            </a:r>
          </a:p>
          <a:p>
            <a:r>
              <a:rPr lang="en-US" dirty="0"/>
              <a:t>2. Provide a title followed by 3 or 4 paragraphs using the following high level outline:</a:t>
            </a:r>
          </a:p>
          <a:p>
            <a:r>
              <a:rPr lang="en-US" dirty="0"/>
              <a:t>    a. Summary</a:t>
            </a:r>
          </a:p>
          <a:p>
            <a:r>
              <a:rPr lang="en-US" dirty="0"/>
              <a:t>    b. Body</a:t>
            </a:r>
          </a:p>
          <a:p>
            <a:r>
              <a:rPr lang="en-US" dirty="0"/>
              <a:t>    c. Conclusion</a:t>
            </a:r>
          </a:p>
          <a:p>
            <a:r>
              <a:rPr lang="en-US" dirty="0"/>
              <a:t>3. As a condition of grading, supply the following (on a </a:t>
            </a:r>
            <a:r>
              <a:rPr lang="en-US" dirty="0" smtClean="0"/>
              <a:t>“Self Grading Report” page </a:t>
            </a:r>
            <a:r>
              <a:rPr lang="en-US" dirty="0"/>
              <a:t>following the assignment)</a:t>
            </a:r>
          </a:p>
          <a:p>
            <a:r>
              <a:rPr lang="en-US" dirty="0"/>
              <a:t>    a. Word count</a:t>
            </a:r>
          </a:p>
          <a:p>
            <a:r>
              <a:rPr lang="en-US" dirty="0"/>
              <a:t>    b. Underline or highlight the topic sentence of each paragraph in the paper</a:t>
            </a:r>
          </a:p>
          <a:p>
            <a:r>
              <a:rPr lang="en-US" dirty="0"/>
              <a:t>    c. Provide your check of the EE295 key elements by filling out and including certification of 1. No personal pronouns, 2. No use of passive voice, 3. no use of "very", 4.  All paragraphs complete and at least 3 sentences.  Provide a table with these four rows and a column noting your compliance to each element</a:t>
            </a:r>
            <a:r>
              <a:rPr lang="en-US" dirty="0" smtClean="0"/>
              <a:t>.</a:t>
            </a:r>
            <a:endParaRPr lang="en-US" dirty="0"/>
          </a:p>
        </p:txBody>
      </p:sp>
    </p:spTree>
    <p:extLst>
      <p:ext uri="{BB962C8B-B14F-4D97-AF65-F5344CB8AC3E}">
        <p14:creationId xmlns:p14="http://schemas.microsoft.com/office/powerpoint/2010/main" val="4308901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64" y="152283"/>
            <a:ext cx="8940799" cy="64072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549844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878" y="213768"/>
            <a:ext cx="7886700" cy="886159"/>
          </a:xfrm>
        </p:spPr>
        <p:txBody>
          <a:bodyPr>
            <a:normAutofit fontScale="90000"/>
          </a:bodyPr>
          <a:lstStyle/>
          <a:p>
            <a:r>
              <a:rPr lang="en-US" dirty="0" err="1" smtClean="0"/>
              <a:t>Blockchain</a:t>
            </a:r>
            <a:r>
              <a:rPr lang="en-US" dirty="0" smtClean="0"/>
              <a:t> Discussion Items</a:t>
            </a:r>
            <a:endParaRPr lang="en-US" dirty="0"/>
          </a:p>
        </p:txBody>
      </p:sp>
      <p:sp>
        <p:nvSpPr>
          <p:cNvPr id="3" name="Content Placeholder 2"/>
          <p:cNvSpPr>
            <a:spLocks noGrp="1"/>
          </p:cNvSpPr>
          <p:nvPr>
            <p:ph idx="1"/>
          </p:nvPr>
        </p:nvSpPr>
        <p:spPr>
          <a:xfrm>
            <a:off x="585107" y="1112863"/>
            <a:ext cx="7886700" cy="5464582"/>
          </a:xfrm>
        </p:spPr>
        <p:txBody>
          <a:bodyPr>
            <a:normAutofit/>
          </a:bodyPr>
          <a:lstStyle/>
          <a:p>
            <a:pPr marL="342900" indent="-342900">
              <a:buFont typeface="Arial" panose="020B0604020202020204" pitchFamily="34" charset="0"/>
              <a:buChar char="•"/>
            </a:pPr>
            <a:r>
              <a:rPr lang="en-US" dirty="0" smtClean="0"/>
              <a:t>Report Type?   Product/Technology Description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Key conclusions of report:</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What is </a:t>
            </a:r>
            <a:r>
              <a:rPr lang="en-US" dirty="0" err="1" smtClean="0"/>
              <a:t>Blockchain</a:t>
            </a:r>
            <a:r>
              <a:rPr lang="en-US" dirty="0" smtClean="0"/>
              <a:t> (BC) and why is it important?</a:t>
            </a:r>
          </a:p>
          <a:p>
            <a:endParaRPr lang="en-US" dirty="0"/>
          </a:p>
          <a:p>
            <a:pPr marL="342900" indent="-342900">
              <a:buFont typeface="Arial" panose="020B0604020202020204" pitchFamily="34" charset="0"/>
              <a:buChar char="•"/>
            </a:pPr>
            <a:r>
              <a:rPr lang="en-US" dirty="0" smtClean="0"/>
              <a:t>How does BC work?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What can BC do?</a:t>
            </a: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3471264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527" y="0"/>
            <a:ext cx="8145895" cy="886159"/>
          </a:xfrm>
        </p:spPr>
        <p:txBody>
          <a:bodyPr>
            <a:normAutofit fontScale="90000"/>
          </a:bodyPr>
          <a:lstStyle/>
          <a:p>
            <a:r>
              <a:rPr lang="en-US" dirty="0" smtClean="0"/>
              <a:t>Tech Description: </a:t>
            </a:r>
            <a:r>
              <a:rPr lang="en-US" dirty="0" err="1" smtClean="0"/>
              <a:t>Blockchain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92094831"/>
              </p:ext>
            </p:extLst>
          </p:nvPr>
        </p:nvGraphicFramePr>
        <p:xfrm>
          <a:off x="738911" y="1517074"/>
          <a:ext cx="7592290" cy="4130040"/>
        </p:xfrm>
        <a:graphic>
          <a:graphicData uri="http://schemas.openxmlformats.org/drawingml/2006/table">
            <a:tbl>
              <a:tblPr firstRow="1" bandRow="1">
                <a:tableStyleId>{5C22544A-7EE6-4342-B048-85BDC9FD1C3A}</a:tableStyleId>
              </a:tblPr>
              <a:tblGrid>
                <a:gridCol w="3048000"/>
                <a:gridCol w="4544290"/>
              </a:tblGrid>
              <a:tr h="370840">
                <a:tc>
                  <a:txBody>
                    <a:bodyPr/>
                    <a:lstStyle/>
                    <a:p>
                      <a:r>
                        <a:rPr lang="en-US" dirty="0" smtClean="0"/>
                        <a:t>General Tech Description</a:t>
                      </a:r>
                      <a:endParaRPr lang="en-US" dirty="0"/>
                    </a:p>
                  </a:txBody>
                  <a:tcPr/>
                </a:tc>
                <a:tc>
                  <a:txBody>
                    <a:bodyPr/>
                    <a:lstStyle/>
                    <a:p>
                      <a:r>
                        <a:rPr lang="en-US" baseline="0" dirty="0" err="1" smtClean="0"/>
                        <a:t>Blockchain</a:t>
                      </a:r>
                      <a:r>
                        <a:rPr lang="en-US" baseline="0" dirty="0" smtClean="0"/>
                        <a:t> Related Items</a:t>
                      </a:r>
                      <a:endParaRPr lang="en-US" dirty="0"/>
                    </a:p>
                  </a:txBody>
                  <a:tcPr/>
                </a:tc>
              </a:tr>
              <a:tr h="370840">
                <a:tc>
                  <a:txBody>
                    <a:bodyPr/>
                    <a:lstStyle/>
                    <a:p>
                      <a:r>
                        <a:rPr lang="en-US" dirty="0" smtClean="0"/>
                        <a:t>Intro</a:t>
                      </a:r>
                    </a:p>
                    <a:p>
                      <a:r>
                        <a:rPr lang="en-US" dirty="0" smtClean="0"/>
                        <a:t>-Specific object</a:t>
                      </a:r>
                    </a:p>
                    <a:p>
                      <a:r>
                        <a:rPr lang="en-US" dirty="0" smtClean="0"/>
                        <a:t>-Quick background</a:t>
                      </a:r>
                    </a:p>
                    <a:p>
                      <a:r>
                        <a:rPr lang="en-US" dirty="0" smtClean="0"/>
                        <a:t>-General description of function, cause, effect</a:t>
                      </a:r>
                    </a:p>
                    <a:p>
                      <a:r>
                        <a:rPr lang="en-US" dirty="0" smtClean="0"/>
                        <a:t>-Overview of</a:t>
                      </a:r>
                      <a:r>
                        <a:rPr lang="en-US" baseline="0" dirty="0" smtClean="0"/>
                        <a:t> the contents</a:t>
                      </a:r>
                      <a:endParaRPr lang="en-US" dirty="0"/>
                    </a:p>
                  </a:txBody>
                  <a:tcPr/>
                </a:tc>
                <a:tc>
                  <a:txBody>
                    <a:bodyPr/>
                    <a:lstStyle/>
                    <a:p>
                      <a:r>
                        <a:rPr lang="en-US" dirty="0" err="1" smtClean="0"/>
                        <a:t>Blockchain</a:t>
                      </a:r>
                      <a:r>
                        <a:rPr lang="en-US" dirty="0" smtClean="0"/>
                        <a:t> is a secure ledger technology that provides foundation</a:t>
                      </a:r>
                      <a:r>
                        <a:rPr lang="en-US" baseline="0" dirty="0" smtClean="0"/>
                        <a:t> for multiple advanced services </a:t>
                      </a:r>
                    </a:p>
                    <a:p>
                      <a:endParaRPr lang="en-US" dirty="0"/>
                    </a:p>
                  </a:txBody>
                  <a:tcPr/>
                </a:tc>
              </a:tr>
              <a:tr h="370840">
                <a:tc>
                  <a:txBody>
                    <a:bodyPr/>
                    <a:lstStyle/>
                    <a:p>
                      <a:r>
                        <a:rPr lang="en-US" dirty="0" smtClean="0"/>
                        <a:t>Background</a:t>
                      </a:r>
                      <a:endParaRPr lang="en-US" dirty="0"/>
                    </a:p>
                  </a:txBody>
                  <a:tcPr/>
                </a:tc>
                <a:tc>
                  <a:txBody>
                    <a:bodyPr/>
                    <a:lstStyle/>
                    <a:p>
                      <a:endParaRPr lang="en-US"/>
                    </a:p>
                  </a:txBody>
                  <a:tcPr/>
                </a:tc>
              </a:tr>
              <a:tr h="370840">
                <a:tc>
                  <a:txBody>
                    <a:bodyPr/>
                    <a:lstStyle/>
                    <a:p>
                      <a:r>
                        <a:rPr lang="en-US" dirty="0" smtClean="0"/>
                        <a:t>Discussion of parts/characteristics</a:t>
                      </a:r>
                      <a:endParaRPr lang="en-US" dirty="0"/>
                    </a:p>
                  </a:txBody>
                  <a:tcPr/>
                </a:tc>
                <a:tc>
                  <a:txBody>
                    <a:bodyPr/>
                    <a:lstStyle/>
                    <a:p>
                      <a:endParaRPr lang="en-US"/>
                    </a:p>
                  </a:txBody>
                  <a:tcPr/>
                </a:tc>
              </a:tr>
              <a:tr h="370840">
                <a:tc>
                  <a:txBody>
                    <a:bodyPr/>
                    <a:lstStyle/>
                    <a:p>
                      <a:r>
                        <a:rPr lang="en-US" dirty="0" smtClean="0"/>
                        <a:t>Discuss Related operation</a:t>
                      </a:r>
                      <a:endParaRPr lang="en-US" dirty="0"/>
                    </a:p>
                  </a:txBody>
                  <a:tcPr/>
                </a:tc>
                <a:tc>
                  <a:txBody>
                    <a:bodyPr/>
                    <a:lstStyle/>
                    <a:p>
                      <a:endParaRPr lang="en-US" dirty="0"/>
                    </a:p>
                  </a:txBody>
                  <a:tcPr/>
                </a:tc>
              </a:tr>
              <a:tr h="370840">
                <a:tc>
                  <a:txBody>
                    <a:bodyPr/>
                    <a:lstStyle/>
                    <a:p>
                      <a:r>
                        <a:rPr lang="en-US" dirty="0" smtClean="0"/>
                        <a:t>Conclusion </a:t>
                      </a:r>
                      <a:endParaRPr lang="en-US" dirty="0"/>
                    </a:p>
                  </a:txBody>
                  <a:tcPr/>
                </a:tc>
                <a:tc>
                  <a:txBody>
                    <a:bodyPr/>
                    <a:lstStyle/>
                    <a:p>
                      <a:r>
                        <a:rPr lang="en-US" dirty="0" err="1" smtClean="0"/>
                        <a:t>Blockchain</a:t>
                      </a:r>
                      <a:r>
                        <a:rPr lang="en-US" dirty="0" smtClean="0"/>
                        <a:t> is a</a:t>
                      </a:r>
                      <a:r>
                        <a:rPr lang="en-US" baseline="0" dirty="0" smtClean="0"/>
                        <a:t> technology that underlies safe and useful products</a:t>
                      </a:r>
                      <a:endParaRPr lang="en-US" dirty="0"/>
                    </a:p>
                  </a:txBody>
                  <a:tcPr/>
                </a:tc>
              </a:tr>
            </a:tbl>
          </a:graphicData>
        </a:graphic>
      </p:graphicFrame>
    </p:spTree>
    <p:extLst>
      <p:ext uri="{BB962C8B-B14F-4D97-AF65-F5344CB8AC3E}">
        <p14:creationId xmlns:p14="http://schemas.microsoft.com/office/powerpoint/2010/main" val="4151095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Midterm Topic Discussions</a:t>
            </a:r>
            <a:endParaRPr lang="en-US" dirty="0"/>
          </a:p>
        </p:txBody>
      </p:sp>
    </p:spTree>
    <p:extLst>
      <p:ext uri="{BB962C8B-B14F-4D97-AF65-F5344CB8AC3E}">
        <p14:creationId xmlns:p14="http://schemas.microsoft.com/office/powerpoint/2010/main" val="29441507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59" y="82149"/>
            <a:ext cx="7886700" cy="886159"/>
          </a:xfrm>
        </p:spPr>
        <p:txBody>
          <a:bodyPr>
            <a:normAutofit/>
          </a:bodyPr>
          <a:lstStyle/>
          <a:p>
            <a:r>
              <a:rPr lang="en-US" sz="3200" dirty="0" smtClean="0"/>
              <a:t>Semester Major Items</a:t>
            </a:r>
            <a:r>
              <a:rPr lang="en-US" sz="1300" dirty="0" smtClean="0"/>
              <a:t>…..(subject to modification)</a:t>
            </a:r>
            <a:endParaRPr lang="en-US" sz="13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30115789"/>
              </p:ext>
            </p:extLst>
          </p:nvPr>
        </p:nvGraphicFramePr>
        <p:xfrm>
          <a:off x="680606" y="1173942"/>
          <a:ext cx="7886700" cy="3510280"/>
        </p:xfrm>
        <a:graphic>
          <a:graphicData uri="http://schemas.openxmlformats.org/drawingml/2006/table">
            <a:tbl>
              <a:tblPr firstRow="1" bandRow="1">
                <a:tableStyleId>{5C22544A-7EE6-4342-B048-85BDC9FD1C3A}</a:tableStyleId>
              </a:tblPr>
              <a:tblGrid>
                <a:gridCol w="1577340"/>
                <a:gridCol w="1577340"/>
                <a:gridCol w="1577340"/>
                <a:gridCol w="1577340"/>
                <a:gridCol w="1577340"/>
              </a:tblGrid>
              <a:tr h="370840">
                <a:tc>
                  <a:txBody>
                    <a:bodyPr/>
                    <a:lstStyle/>
                    <a:p>
                      <a:endParaRPr lang="en-US" sz="1200" dirty="0"/>
                    </a:p>
                  </a:txBody>
                  <a:tcPr/>
                </a:tc>
                <a:tc>
                  <a:txBody>
                    <a:bodyPr/>
                    <a:lstStyle/>
                    <a:p>
                      <a:r>
                        <a:rPr lang="en-US" sz="1200" dirty="0" smtClean="0"/>
                        <a:t>Mid</a:t>
                      </a:r>
                      <a:r>
                        <a:rPr lang="en-US" sz="1200" baseline="0" dirty="0" smtClean="0"/>
                        <a:t> Term</a:t>
                      </a:r>
                      <a:endParaRPr lang="en-US" sz="1200" dirty="0"/>
                    </a:p>
                  </a:txBody>
                  <a:tcPr/>
                </a:tc>
                <a:tc>
                  <a:txBody>
                    <a:bodyPr/>
                    <a:lstStyle/>
                    <a:p>
                      <a:r>
                        <a:rPr lang="en-US" sz="1200" dirty="0" smtClean="0"/>
                        <a:t>Resume </a:t>
                      </a:r>
                      <a:endParaRPr lang="en-US" sz="1200" dirty="0"/>
                    </a:p>
                  </a:txBody>
                  <a:tcPr/>
                </a:tc>
                <a:tc>
                  <a:txBody>
                    <a:bodyPr/>
                    <a:lstStyle/>
                    <a:p>
                      <a:r>
                        <a:rPr lang="en-US" sz="1200" dirty="0" smtClean="0"/>
                        <a:t>Final Paper</a:t>
                      </a:r>
                      <a:endParaRPr lang="en-US" sz="1200" dirty="0"/>
                    </a:p>
                  </a:txBody>
                  <a:tcPr/>
                </a:tc>
                <a:tc>
                  <a:txBody>
                    <a:bodyPr/>
                    <a:lstStyle/>
                    <a:p>
                      <a:r>
                        <a:rPr lang="en-US" sz="1200" dirty="0" smtClean="0"/>
                        <a:t>Final Presentation</a:t>
                      </a:r>
                      <a:r>
                        <a:rPr lang="en-US" sz="1200" baseline="0" dirty="0" smtClean="0"/>
                        <a:t>  (slides )</a:t>
                      </a:r>
                      <a:endParaRPr lang="en-US" sz="1200" dirty="0"/>
                    </a:p>
                  </a:txBody>
                  <a:tcPr/>
                </a:tc>
              </a:tr>
              <a:tr h="370840">
                <a:tc>
                  <a:txBody>
                    <a:bodyPr/>
                    <a:lstStyle/>
                    <a:p>
                      <a:r>
                        <a:rPr lang="en-US" sz="1200" dirty="0" smtClean="0"/>
                        <a:t>Topic Paragraph </a:t>
                      </a:r>
                      <a:endParaRPr lang="en-US" sz="1200" dirty="0"/>
                    </a:p>
                  </a:txBody>
                  <a:tcPr/>
                </a:tc>
                <a:tc>
                  <a:txBody>
                    <a:bodyPr/>
                    <a:lstStyle/>
                    <a:p>
                      <a:r>
                        <a:rPr lang="en-US" sz="1800" dirty="0" smtClean="0"/>
                        <a:t>9.5.19</a:t>
                      </a:r>
                      <a:endParaRPr lang="en-US" sz="1800" dirty="0"/>
                    </a:p>
                  </a:txBody>
                  <a:tcPr>
                    <a:solidFill>
                      <a:srgbClr val="FFFF00"/>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r h="370840">
                <a:tc>
                  <a:txBody>
                    <a:bodyPr/>
                    <a:lstStyle/>
                    <a:p>
                      <a:r>
                        <a:rPr lang="en-US" sz="1200" dirty="0" smtClean="0"/>
                        <a:t>Topic </a:t>
                      </a:r>
                      <a:r>
                        <a:rPr lang="en-US" sz="1200" baseline="0" dirty="0" smtClean="0"/>
                        <a:t>  Proposed</a:t>
                      </a:r>
                      <a:endParaRPr lang="en-US" sz="1200" dirty="0"/>
                    </a:p>
                  </a:txBody>
                  <a:tcPr/>
                </a:tc>
                <a:tc>
                  <a:txBody>
                    <a:bodyPr/>
                    <a:lstStyle/>
                    <a:p>
                      <a:r>
                        <a:rPr lang="en-US" sz="1800" dirty="0" smtClean="0"/>
                        <a:t>9.12.19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Topic Final</a:t>
                      </a:r>
                      <a:endParaRPr lang="en-US" sz="1200" dirty="0"/>
                    </a:p>
                  </a:txBody>
                  <a:tcPr/>
                </a:tc>
                <a:tc>
                  <a:txBody>
                    <a:bodyPr/>
                    <a:lstStyle/>
                    <a:p>
                      <a:r>
                        <a:rPr lang="en-US" sz="1800" dirty="0" smtClean="0"/>
                        <a:t>9.19.19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10.10.19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Outline/</a:t>
                      </a:r>
                      <a:r>
                        <a:rPr lang="en-US" sz="1200" baseline="0" dirty="0" smtClean="0"/>
                        <a:t> Abstract</a:t>
                      </a:r>
                      <a:endParaRPr lang="en-US" sz="1200" dirty="0"/>
                    </a:p>
                  </a:txBody>
                  <a:tcPr/>
                </a:tc>
                <a:tc>
                  <a:txBody>
                    <a:bodyPr/>
                    <a:lstStyle/>
                    <a:p>
                      <a:r>
                        <a:rPr lang="en-US" sz="1800" dirty="0" smtClean="0"/>
                        <a:t>9.26.19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Research</a:t>
                      </a:r>
                      <a:r>
                        <a:rPr lang="en-US" sz="1200" baseline="0" dirty="0" smtClean="0"/>
                        <a:t> </a:t>
                      </a:r>
                      <a:endParaRPr lang="en-US" sz="1200" dirty="0"/>
                    </a:p>
                  </a:txBody>
                  <a:tcPr/>
                </a:tc>
                <a:tc>
                  <a:txBody>
                    <a:bodyPr/>
                    <a:lstStyle/>
                    <a:p>
                      <a:r>
                        <a:rPr lang="en-US" sz="1800" dirty="0" smtClean="0"/>
                        <a:t>10.1.19</a:t>
                      </a:r>
                      <a:endParaRPr lang="en-US" sz="1800" dirty="0"/>
                    </a:p>
                  </a:txBody>
                  <a:tcPr>
                    <a:solidFill>
                      <a:srgbClr val="FFFF00"/>
                    </a:solidFill>
                  </a:tcPr>
                </a:tc>
                <a:tc>
                  <a:txBody>
                    <a:bodyPr/>
                    <a:lstStyle/>
                    <a:p>
                      <a:r>
                        <a:rPr lang="en-US" sz="1600" dirty="0" smtClean="0"/>
                        <a:t>10.24.19 (Class)</a:t>
                      </a:r>
                      <a:endParaRPr lang="en-US" sz="1600" dirty="0"/>
                    </a:p>
                  </a:txBody>
                  <a:tcPr>
                    <a:solidFill>
                      <a:srgbClr val="CC66FF"/>
                    </a:solidFill>
                  </a:tcPr>
                </a:tc>
                <a:tc>
                  <a:txBody>
                    <a:bodyPr/>
                    <a:lstStyle/>
                    <a:p>
                      <a:r>
                        <a:rPr lang="en-US" dirty="0" smtClean="0"/>
                        <a:t>10.15.19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Draft Complete</a:t>
                      </a:r>
                      <a:endParaRPr lang="en-US" sz="1200" dirty="0"/>
                    </a:p>
                  </a:txBody>
                  <a:tcPr/>
                </a:tc>
                <a:tc>
                  <a:txBody>
                    <a:bodyPr/>
                    <a:lstStyle/>
                    <a:p>
                      <a:r>
                        <a:rPr lang="en-US" sz="1800" dirty="0" smtClean="0"/>
                        <a:t>10.10.19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11.7.19</a:t>
                      </a:r>
                      <a:endParaRPr lang="en-US" dirty="0"/>
                    </a:p>
                  </a:txBody>
                  <a:tcPr>
                    <a:solidFill>
                      <a:srgbClr val="00FF00"/>
                    </a:solidFill>
                  </a:tcPr>
                </a:tc>
                <a:tc>
                  <a:txBody>
                    <a:bodyPr/>
                    <a:lstStyle/>
                    <a:p>
                      <a:r>
                        <a:rPr lang="en-US" dirty="0" smtClean="0"/>
                        <a:t>11.19.19</a:t>
                      </a:r>
                      <a:endParaRPr lang="en-US" dirty="0"/>
                    </a:p>
                  </a:txBody>
                  <a:tcPr>
                    <a:solidFill>
                      <a:srgbClr val="6699FF"/>
                    </a:solidFill>
                  </a:tcPr>
                </a:tc>
              </a:tr>
              <a:tr h="370840">
                <a:tc>
                  <a:txBody>
                    <a:bodyPr/>
                    <a:lstStyle/>
                    <a:p>
                      <a:r>
                        <a:rPr lang="en-US" sz="1200" dirty="0" smtClean="0"/>
                        <a:t>Final Submit</a:t>
                      </a:r>
                      <a:endParaRPr lang="en-US" sz="1200" dirty="0"/>
                    </a:p>
                  </a:txBody>
                  <a:tcPr/>
                </a:tc>
                <a:tc>
                  <a:txBody>
                    <a:bodyPr/>
                    <a:lstStyle/>
                    <a:p>
                      <a:r>
                        <a:rPr lang="en-US" sz="1800" dirty="0" smtClean="0"/>
                        <a:t>10.22.19</a:t>
                      </a:r>
                      <a:endParaRPr lang="en-US" sz="1800" dirty="0"/>
                    </a:p>
                  </a:txBody>
                  <a:tcPr>
                    <a:solidFill>
                      <a:srgbClr val="FFFF00"/>
                    </a:solidFill>
                  </a:tcPr>
                </a:tc>
                <a:tc>
                  <a:txBody>
                    <a:bodyPr/>
                    <a:lstStyle/>
                    <a:p>
                      <a:r>
                        <a:rPr lang="en-US" dirty="0" smtClean="0"/>
                        <a:t>11.14.19</a:t>
                      </a:r>
                      <a:endParaRPr lang="en-US" dirty="0"/>
                    </a:p>
                  </a:txBody>
                  <a:tcPr>
                    <a:solidFill>
                      <a:srgbClr val="CC66FF"/>
                    </a:solidFill>
                  </a:tcPr>
                </a:tc>
                <a:tc>
                  <a:txBody>
                    <a:bodyPr/>
                    <a:lstStyle/>
                    <a:p>
                      <a:r>
                        <a:rPr lang="en-US" dirty="0" smtClean="0"/>
                        <a:t>11.26.19</a:t>
                      </a:r>
                      <a:endParaRPr lang="en-US" dirty="0"/>
                    </a:p>
                  </a:txBody>
                  <a:tcPr>
                    <a:solidFill>
                      <a:srgbClr val="00FF00"/>
                    </a:solidFill>
                  </a:tcPr>
                </a:tc>
                <a:tc>
                  <a:txBody>
                    <a:bodyPr/>
                    <a:lstStyle/>
                    <a:p>
                      <a:r>
                        <a:rPr lang="en-US" dirty="0" smtClean="0"/>
                        <a:t>12.3.19</a:t>
                      </a:r>
                      <a:endParaRPr lang="en-US" dirty="0"/>
                    </a:p>
                  </a:txBody>
                  <a:tcPr>
                    <a:solidFill>
                      <a:srgbClr val="6699FF"/>
                    </a:solidFill>
                  </a:tcPr>
                </a:tc>
              </a:tr>
              <a:tr h="370840">
                <a:tc>
                  <a:txBody>
                    <a:bodyPr/>
                    <a:lstStyle/>
                    <a:p>
                      <a:r>
                        <a:rPr lang="en-US" sz="1200" dirty="0" smtClean="0"/>
                        <a:t>Final Presentation </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12.17.19  (Sect 1)</a:t>
                      </a:r>
                    </a:p>
                    <a:p>
                      <a:r>
                        <a:rPr lang="en-US" sz="1200" dirty="0" smtClean="0"/>
                        <a:t>12.12.19</a:t>
                      </a:r>
                      <a:r>
                        <a:rPr lang="en-US" sz="1200" baseline="0" dirty="0" smtClean="0"/>
                        <a:t> </a:t>
                      </a:r>
                      <a:r>
                        <a:rPr lang="en-US" sz="1200" dirty="0" smtClean="0"/>
                        <a:t>(Sect</a:t>
                      </a:r>
                      <a:r>
                        <a:rPr lang="en-US" sz="1200" baseline="0" dirty="0" smtClean="0"/>
                        <a:t> 2)</a:t>
                      </a:r>
                      <a:endParaRPr lang="en-US" sz="1200" dirty="0"/>
                    </a:p>
                  </a:txBody>
                  <a:tcPr>
                    <a:solidFill>
                      <a:srgbClr val="6699FF"/>
                    </a:solidFill>
                  </a:tcPr>
                </a:tc>
              </a:tr>
            </a:tbl>
          </a:graphicData>
        </a:graphic>
      </p:graphicFrame>
    </p:spTree>
    <p:extLst>
      <p:ext uri="{BB962C8B-B14F-4D97-AF65-F5344CB8AC3E}">
        <p14:creationId xmlns:p14="http://schemas.microsoft.com/office/powerpoint/2010/main" val="280686487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0857" y="87085"/>
            <a:ext cx="7195457" cy="654056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595925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823" y="154886"/>
            <a:ext cx="7886700" cy="886159"/>
          </a:xfrm>
        </p:spPr>
        <p:txBody>
          <a:bodyPr/>
          <a:lstStyle/>
          <a:p>
            <a:r>
              <a:rPr lang="en-US" dirty="0" smtClean="0"/>
              <a:t>Topic Areas</a:t>
            </a:r>
            <a:endParaRPr lang="en-US" dirty="0"/>
          </a:p>
        </p:txBody>
      </p:sp>
      <p:sp>
        <p:nvSpPr>
          <p:cNvPr id="3" name="Content Placeholder 2"/>
          <p:cNvSpPr>
            <a:spLocks noGrp="1"/>
          </p:cNvSpPr>
          <p:nvPr>
            <p:ph idx="1"/>
          </p:nvPr>
        </p:nvSpPr>
        <p:spPr>
          <a:xfrm>
            <a:off x="628650" y="1132610"/>
            <a:ext cx="7886700" cy="4722760"/>
          </a:xfrm>
        </p:spPr>
        <p:txBody>
          <a:bodyPr/>
          <a:lstStyle/>
          <a:p>
            <a:r>
              <a:rPr lang="en-US" dirty="0"/>
              <a:t>Networks, AI, wireless, IC technology, drones, driverless cars,  robotics, are all moving at high speed</a:t>
            </a:r>
          </a:p>
        </p:txBody>
      </p:sp>
      <p:sp>
        <p:nvSpPr>
          <p:cNvPr id="4" name="TextBox 3"/>
          <p:cNvSpPr txBox="1"/>
          <p:nvPr/>
        </p:nvSpPr>
        <p:spPr>
          <a:xfrm>
            <a:off x="581891" y="2296391"/>
            <a:ext cx="7824355" cy="3416320"/>
          </a:xfrm>
          <a:prstGeom prst="rect">
            <a:avLst/>
          </a:prstGeom>
          <a:noFill/>
          <a:ln>
            <a:solidFill>
              <a:schemeClr val="bg1"/>
            </a:solidFill>
          </a:ln>
        </p:spPr>
        <p:txBody>
          <a:bodyPr wrap="square" rtlCol="0">
            <a:spAutoFit/>
          </a:bodyPr>
          <a:lstStyle/>
          <a:p>
            <a:r>
              <a:rPr lang="en-US" dirty="0" smtClean="0">
                <a:solidFill>
                  <a:schemeClr val="bg1"/>
                </a:solidFill>
              </a:rPr>
              <a:t>Examples:</a:t>
            </a:r>
          </a:p>
          <a:p>
            <a:r>
              <a:rPr lang="en-US" dirty="0" smtClean="0">
                <a:solidFill>
                  <a:schemeClr val="bg1"/>
                </a:solidFill>
              </a:rPr>
              <a:t>-A wireless Chipset company that has large market share in 4G proposes a 5G Project (</a:t>
            </a:r>
            <a:r>
              <a:rPr lang="en-US" dirty="0" err="1" smtClean="0">
                <a:solidFill>
                  <a:schemeClr val="bg1"/>
                </a:solidFill>
              </a:rPr>
              <a:t>Nvidia</a:t>
            </a:r>
            <a:r>
              <a:rPr lang="en-US" dirty="0" smtClean="0">
                <a:solidFill>
                  <a:schemeClr val="bg1"/>
                </a:solidFill>
              </a:rPr>
              <a:t>, Intel, Qualcomm, </a:t>
            </a:r>
            <a:r>
              <a:rPr lang="en-US" dirty="0" err="1" smtClean="0">
                <a:solidFill>
                  <a:schemeClr val="bg1"/>
                </a:solidFill>
              </a:rPr>
              <a:t>Nvidia</a:t>
            </a:r>
            <a:r>
              <a:rPr lang="en-US" dirty="0" smtClean="0">
                <a:solidFill>
                  <a:schemeClr val="bg1"/>
                </a:solidFill>
              </a:rPr>
              <a:t>)</a:t>
            </a:r>
          </a:p>
          <a:p>
            <a:r>
              <a:rPr lang="en-US" dirty="0" smtClean="0">
                <a:solidFill>
                  <a:schemeClr val="bg1"/>
                </a:solidFill>
              </a:rPr>
              <a:t>-An established Networking company proposes adding extensions to its product line </a:t>
            </a:r>
          </a:p>
          <a:p>
            <a:r>
              <a:rPr lang="en-US" dirty="0" smtClean="0">
                <a:solidFill>
                  <a:schemeClr val="bg1"/>
                </a:solidFill>
              </a:rPr>
              <a:t>-A GPS company that sells navigation units considers expanding to address autonomous cars</a:t>
            </a:r>
          </a:p>
          <a:p>
            <a:r>
              <a:rPr lang="en-US" dirty="0" smtClean="0">
                <a:solidFill>
                  <a:schemeClr val="bg1"/>
                </a:solidFill>
              </a:rPr>
              <a:t>-Network company considers adding big data services by adding  analytics to their process</a:t>
            </a:r>
          </a:p>
          <a:p>
            <a:pPr marL="285750" indent="-285750">
              <a:buFontTx/>
              <a:buChar char="-"/>
            </a:pPr>
            <a:r>
              <a:rPr lang="en-US" dirty="0" smtClean="0">
                <a:solidFill>
                  <a:schemeClr val="bg1"/>
                </a:solidFill>
              </a:rPr>
              <a:t>A startup team out of Google wants to build driverless cars</a:t>
            </a:r>
          </a:p>
          <a:p>
            <a:pPr marL="285750" indent="-285750">
              <a:buFontTx/>
              <a:buChar char="-"/>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7063505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414" y="179132"/>
            <a:ext cx="7886700" cy="886159"/>
          </a:xfrm>
        </p:spPr>
        <p:txBody>
          <a:bodyPr>
            <a:normAutofit fontScale="90000"/>
          </a:bodyPr>
          <a:lstStyle/>
          <a:p>
            <a:r>
              <a:rPr lang="en-US" dirty="0" smtClean="0"/>
              <a:t>Feedback Items from Midterm Topic Exercise</a:t>
            </a:r>
            <a:endParaRPr lang="en-US" dirty="0"/>
          </a:p>
        </p:txBody>
      </p:sp>
      <p:sp>
        <p:nvSpPr>
          <p:cNvPr id="3" name="Content Placeholder 2"/>
          <p:cNvSpPr>
            <a:spLocks noGrp="1"/>
          </p:cNvSpPr>
          <p:nvPr>
            <p:ph idx="1"/>
          </p:nvPr>
        </p:nvSpPr>
        <p:spPr>
          <a:xfrm>
            <a:off x="619414" y="1297709"/>
            <a:ext cx="7886700" cy="5560291"/>
          </a:xfrm>
        </p:spPr>
        <p:txBody>
          <a:bodyPr>
            <a:normAutofit fontScale="92500" lnSpcReduction="20000"/>
          </a:bodyPr>
          <a:lstStyle/>
          <a:p>
            <a:pPr>
              <a:lnSpc>
                <a:spcPct val="115000"/>
              </a:lnSpc>
              <a:spcBef>
                <a:spcPts val="0"/>
              </a:spcBef>
              <a:spcAft>
                <a:spcPts val="1000"/>
              </a:spcAft>
            </a:pPr>
            <a:r>
              <a:rPr lang="en-US" sz="2100" dirty="0" smtClean="0">
                <a:latin typeface="Calibri"/>
                <a:ea typeface="Calibri"/>
                <a:cs typeface="Times New Roman"/>
              </a:rPr>
              <a:t>Read comments notes from grader:  Some topics need to be adjusted to go to next level.  Need concise topic –discussing in class today</a:t>
            </a:r>
            <a:endParaRPr lang="en-US" sz="2100" dirty="0">
              <a:latin typeface="Calibri"/>
              <a:ea typeface="Calibri"/>
              <a:cs typeface="Times New Roman"/>
            </a:endParaRPr>
          </a:p>
          <a:p>
            <a:pPr marL="342900" marR="0" lvl="0" indent="-342900">
              <a:lnSpc>
                <a:spcPct val="115000"/>
              </a:lnSpc>
              <a:spcBef>
                <a:spcPts val="0"/>
              </a:spcBef>
              <a:spcAft>
                <a:spcPts val="0"/>
              </a:spcAft>
              <a:buFont typeface="+mj-lt"/>
              <a:buAutoNum type="arabicPeriod"/>
            </a:pPr>
            <a:r>
              <a:rPr lang="en-US" sz="2100" dirty="0">
                <a:latin typeface="Calibri"/>
                <a:ea typeface="Calibri"/>
                <a:cs typeface="Times New Roman"/>
              </a:rPr>
              <a:t>Descriptive title.  Not “Homework” or “Midterm Topic”.  Use </a:t>
            </a:r>
            <a:br>
              <a:rPr lang="en-US" sz="2100" dirty="0">
                <a:latin typeface="Calibri"/>
                <a:ea typeface="Calibri"/>
                <a:cs typeface="Times New Roman"/>
              </a:rPr>
            </a:br>
            <a:r>
              <a:rPr lang="en-US" sz="2100" dirty="0">
                <a:latin typeface="Calibri"/>
                <a:ea typeface="Calibri"/>
                <a:cs typeface="Times New Roman"/>
              </a:rPr>
              <a:t>“Automated Parking Garage” or “Smart Camera Network Product”</a:t>
            </a:r>
          </a:p>
          <a:p>
            <a:pPr marL="457200" marR="0">
              <a:lnSpc>
                <a:spcPct val="115000"/>
              </a:lnSpc>
              <a:spcBef>
                <a:spcPts val="0"/>
              </a:spcBef>
              <a:spcAft>
                <a:spcPts val="0"/>
              </a:spcAft>
            </a:pPr>
            <a:r>
              <a:rPr lang="en-US" sz="2100" dirty="0">
                <a:latin typeface="Calibri"/>
                <a:ea typeface="Calibri"/>
                <a:cs typeface="Times New Roman"/>
              </a:rPr>
              <a:t>(Always capitalize large words in the Title)</a:t>
            </a:r>
          </a:p>
          <a:p>
            <a:pPr marR="0" lvl="0">
              <a:lnSpc>
                <a:spcPct val="115000"/>
              </a:lnSpc>
              <a:spcBef>
                <a:spcPts val="0"/>
              </a:spcBef>
              <a:spcAft>
                <a:spcPts val="0"/>
              </a:spcAft>
            </a:pPr>
            <a:r>
              <a:rPr lang="en-US" sz="2100" dirty="0" smtClean="0">
                <a:latin typeface="Calibri"/>
                <a:ea typeface="Calibri"/>
                <a:cs typeface="Times New Roman"/>
              </a:rPr>
              <a:t>2. Structure/Flow </a:t>
            </a:r>
            <a:endParaRPr lang="en-US" sz="2100" dirty="0">
              <a:latin typeface="Calibri"/>
              <a:ea typeface="Calibri"/>
              <a:cs typeface="Times New Roman"/>
            </a:endParaRPr>
          </a:p>
          <a:p>
            <a:pPr marL="742950" marR="0" lvl="1" indent="-285750">
              <a:lnSpc>
                <a:spcPct val="115000"/>
              </a:lnSpc>
              <a:spcBef>
                <a:spcPts val="0"/>
              </a:spcBef>
              <a:spcAft>
                <a:spcPts val="0"/>
              </a:spcAft>
              <a:buFont typeface="+mj-lt"/>
              <a:buAutoNum type="alphaLcPeriod"/>
            </a:pPr>
            <a:r>
              <a:rPr lang="en-US" sz="2100" dirty="0">
                <a:latin typeface="Calibri"/>
                <a:ea typeface="Calibri"/>
                <a:cs typeface="Times New Roman"/>
              </a:rPr>
              <a:t>Summary (The proposed product is….Class group discussion with group members working together to refine fully) plus necessary background to support the </a:t>
            </a:r>
            <a:r>
              <a:rPr lang="en-US" sz="2100" dirty="0" smtClean="0">
                <a:latin typeface="Calibri"/>
                <a:ea typeface="Calibri"/>
                <a:cs typeface="Times New Roman"/>
              </a:rPr>
              <a:t>chosen </a:t>
            </a:r>
            <a:r>
              <a:rPr lang="en-US" sz="2100" dirty="0">
                <a:latin typeface="Calibri"/>
                <a:ea typeface="Calibri"/>
                <a:cs typeface="Times New Roman"/>
              </a:rPr>
              <a:t>product.</a:t>
            </a:r>
          </a:p>
          <a:p>
            <a:pPr marL="742950" marR="0" lvl="1" indent="-285750">
              <a:lnSpc>
                <a:spcPct val="115000"/>
              </a:lnSpc>
              <a:spcBef>
                <a:spcPts val="0"/>
              </a:spcBef>
              <a:spcAft>
                <a:spcPts val="0"/>
              </a:spcAft>
              <a:buFont typeface="+mj-lt"/>
              <a:buAutoNum type="alphaLcPeriod"/>
            </a:pPr>
            <a:r>
              <a:rPr lang="en-US" sz="2100" dirty="0">
                <a:latin typeface="Calibri"/>
                <a:ea typeface="Calibri"/>
                <a:cs typeface="Times New Roman"/>
              </a:rPr>
              <a:t>Product description (physical, functional, operational)</a:t>
            </a:r>
          </a:p>
          <a:p>
            <a:pPr marL="742950" marR="0" lvl="1" indent="-285750">
              <a:lnSpc>
                <a:spcPct val="115000"/>
              </a:lnSpc>
              <a:spcBef>
                <a:spcPts val="0"/>
              </a:spcBef>
              <a:spcAft>
                <a:spcPts val="0"/>
              </a:spcAft>
              <a:buFont typeface="+mj-lt"/>
              <a:buAutoNum type="alphaLcPeriod"/>
            </a:pPr>
            <a:r>
              <a:rPr lang="en-US" sz="2100" dirty="0">
                <a:latin typeface="Calibri"/>
                <a:ea typeface="Calibri"/>
                <a:cs typeface="Times New Roman"/>
              </a:rPr>
              <a:t>Product differentiation (key advanced features)</a:t>
            </a:r>
          </a:p>
          <a:p>
            <a:pPr marL="742950" marR="0" lvl="1" indent="-285750">
              <a:lnSpc>
                <a:spcPct val="115000"/>
              </a:lnSpc>
              <a:spcBef>
                <a:spcPts val="0"/>
              </a:spcBef>
              <a:spcAft>
                <a:spcPts val="0"/>
              </a:spcAft>
              <a:buFont typeface="+mj-lt"/>
              <a:buAutoNum type="alphaLcPeriod"/>
            </a:pPr>
            <a:r>
              <a:rPr lang="en-US" sz="2100" dirty="0">
                <a:latin typeface="Calibri"/>
                <a:ea typeface="Calibri"/>
                <a:cs typeface="Times New Roman"/>
              </a:rPr>
              <a:t>Conclusion (why this is a safe and useful </a:t>
            </a:r>
            <a:r>
              <a:rPr lang="en-US" sz="2100" dirty="0" smtClean="0">
                <a:latin typeface="Calibri"/>
                <a:ea typeface="Calibri"/>
                <a:cs typeface="Times New Roman"/>
              </a:rPr>
              <a:t>product?)</a:t>
            </a:r>
            <a:endParaRPr lang="en-US" sz="2100" dirty="0">
              <a:latin typeface="Calibri"/>
              <a:ea typeface="Calibri"/>
              <a:cs typeface="Times New Roman"/>
            </a:endParaRPr>
          </a:p>
          <a:p>
            <a:pPr marR="0" lvl="0">
              <a:lnSpc>
                <a:spcPct val="115000"/>
              </a:lnSpc>
              <a:spcBef>
                <a:spcPts val="0"/>
              </a:spcBef>
              <a:spcAft>
                <a:spcPts val="0"/>
              </a:spcAft>
            </a:pPr>
            <a:r>
              <a:rPr lang="en-US" sz="2100" dirty="0" smtClean="0">
                <a:latin typeface="Calibri"/>
                <a:ea typeface="Calibri"/>
                <a:cs typeface="Times New Roman"/>
              </a:rPr>
              <a:t>3. Combine </a:t>
            </a:r>
            <a:r>
              <a:rPr lang="en-US" sz="2100" dirty="0">
                <a:latin typeface="Calibri"/>
                <a:ea typeface="Calibri"/>
                <a:cs typeface="Times New Roman"/>
              </a:rPr>
              <a:t>short sentences.  Ex: “The term “robotic” usually misdirects people.  Robots do not perform the operation. The doctor performance surgery with a robot by utilizing the tools that he or she conducts through a console.”</a:t>
            </a:r>
          </a:p>
          <a:p>
            <a:pPr marR="0" lvl="0">
              <a:lnSpc>
                <a:spcPct val="115000"/>
              </a:lnSpc>
              <a:spcBef>
                <a:spcPts val="0"/>
              </a:spcBef>
              <a:spcAft>
                <a:spcPts val="1000"/>
              </a:spcAft>
            </a:pPr>
            <a:r>
              <a:rPr lang="en-US" sz="2100" dirty="0" smtClean="0">
                <a:latin typeface="Calibri"/>
                <a:ea typeface="Calibri"/>
                <a:cs typeface="Times New Roman"/>
              </a:rPr>
              <a:t>4. Catch </a:t>
            </a:r>
            <a:r>
              <a:rPr lang="en-US" sz="2100" dirty="0">
                <a:latin typeface="Calibri"/>
                <a:ea typeface="Calibri"/>
                <a:cs typeface="Times New Roman"/>
              </a:rPr>
              <a:t>phrases that say nothing:  “Growing day by day”, </a:t>
            </a:r>
            <a:r>
              <a:rPr lang="en-US" sz="2100" dirty="0" smtClean="0">
                <a:latin typeface="Calibri"/>
                <a:ea typeface="Calibri"/>
                <a:cs typeface="Times New Roman"/>
              </a:rPr>
              <a:t> “The most important development of the modern era is..”</a:t>
            </a:r>
            <a:endParaRPr lang="en-US" sz="2100" dirty="0">
              <a:latin typeface="Calibri"/>
              <a:ea typeface="Calibri"/>
              <a:cs typeface="Times New Roman"/>
            </a:endParaRPr>
          </a:p>
        </p:txBody>
      </p:sp>
    </p:spTree>
    <p:extLst>
      <p:ext uri="{BB962C8B-B14F-4D97-AF65-F5344CB8AC3E}">
        <p14:creationId xmlns:p14="http://schemas.microsoft.com/office/powerpoint/2010/main" val="2450500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6" name="TextBox 5"/>
          <p:cNvSpPr txBox="1"/>
          <p:nvPr/>
        </p:nvSpPr>
        <p:spPr>
          <a:xfrm>
            <a:off x="696190" y="671253"/>
            <a:ext cx="4675910" cy="3693319"/>
          </a:xfrm>
          <a:prstGeom prst="rect">
            <a:avLst/>
          </a:prstGeom>
          <a:noFill/>
        </p:spPr>
        <p:txBody>
          <a:bodyPr wrap="square" rtlCol="0">
            <a:spAutoFit/>
          </a:bodyPr>
          <a:lstStyle/>
          <a:p>
            <a:pPr algn="ctr"/>
            <a:r>
              <a:rPr lang="en-US" dirty="0" smtClean="0"/>
              <a:t>Agenda</a:t>
            </a:r>
          </a:p>
          <a:p>
            <a:pPr marL="285750" indent="-285750">
              <a:buFontTx/>
              <a:buChar char="-"/>
            </a:pPr>
            <a:r>
              <a:rPr lang="en-US" dirty="0" smtClean="0"/>
              <a:t>Writing Techniques</a:t>
            </a:r>
          </a:p>
          <a:p>
            <a:pPr marL="742950" lvl="1" indent="-285750">
              <a:buFontTx/>
              <a:buChar char="-"/>
            </a:pPr>
            <a:r>
              <a:rPr lang="en-US" dirty="0" smtClean="0"/>
              <a:t>Passive Voice</a:t>
            </a:r>
          </a:p>
          <a:p>
            <a:pPr marL="285750" indent="-285750">
              <a:buFontTx/>
              <a:buChar char="-"/>
            </a:pPr>
            <a:r>
              <a:rPr lang="en-US" dirty="0" smtClean="0"/>
              <a:t>Gadget Description</a:t>
            </a:r>
          </a:p>
          <a:p>
            <a:pPr marL="742950" lvl="1" indent="-285750">
              <a:buFontTx/>
              <a:buChar char="-"/>
            </a:pPr>
            <a:endParaRPr lang="en-US" dirty="0" smtClean="0"/>
          </a:p>
          <a:p>
            <a:pPr marL="285750" indent="-285750">
              <a:buFontTx/>
              <a:buChar char="-"/>
            </a:pPr>
            <a:r>
              <a:rPr lang="en-US" dirty="0" smtClean="0"/>
              <a:t>Midterm Paper</a:t>
            </a:r>
          </a:p>
          <a:p>
            <a:pPr marL="742950" lvl="1" indent="-285750">
              <a:buFontTx/>
              <a:buChar char="-"/>
            </a:pPr>
            <a:r>
              <a:rPr lang="en-US" dirty="0" smtClean="0"/>
              <a:t>Class Topic Feedback </a:t>
            </a:r>
          </a:p>
          <a:p>
            <a:pPr marL="742950" lvl="1" indent="-285750">
              <a:buFontTx/>
              <a:buChar char="-"/>
            </a:pPr>
            <a:r>
              <a:rPr lang="en-US" dirty="0" smtClean="0"/>
              <a:t>Class Topic Discussions/Groups</a:t>
            </a:r>
          </a:p>
          <a:p>
            <a:pPr marL="742950" lvl="1" indent="-285750">
              <a:buFontTx/>
              <a:buChar char="-"/>
            </a:pPr>
            <a:r>
              <a:rPr lang="en-US" dirty="0" smtClean="0"/>
              <a:t>Midterm paper sections focus</a:t>
            </a:r>
          </a:p>
          <a:p>
            <a:pPr marL="285750" indent="-285750">
              <a:buFontTx/>
              <a:buChar char="-"/>
            </a:pPr>
            <a:r>
              <a:rPr lang="en-US" dirty="0" smtClean="0"/>
              <a:t>Colonization (</a:t>
            </a:r>
            <a:r>
              <a:rPr lang="en-US" dirty="0" err="1" smtClean="0"/>
              <a:t>Ch</a:t>
            </a:r>
            <a:r>
              <a:rPr lang="en-US" dirty="0" smtClean="0"/>
              <a:t> 3 </a:t>
            </a:r>
            <a:r>
              <a:rPr lang="en-US" dirty="0" err="1" smtClean="0"/>
              <a:t>Moriarity</a:t>
            </a:r>
            <a:r>
              <a:rPr lang="en-US" dirty="0" smtClean="0"/>
              <a:t>)</a:t>
            </a:r>
          </a:p>
          <a:p>
            <a:pPr marL="285750" indent="-285750">
              <a:buFontTx/>
              <a:buChar char="-"/>
            </a:pPr>
            <a:r>
              <a:rPr lang="en-US" dirty="0" smtClean="0"/>
              <a:t>Next class</a:t>
            </a:r>
          </a:p>
          <a:p>
            <a:pPr lvl="1"/>
            <a:r>
              <a:rPr lang="en-US" dirty="0" smtClean="0"/>
              <a:t>-Chapter 4:  Ethics of the Person (Read and prepare)</a:t>
            </a:r>
          </a:p>
        </p:txBody>
      </p:sp>
    </p:spTree>
    <p:extLst>
      <p:ext uri="{BB962C8B-B14F-4D97-AF65-F5344CB8AC3E}">
        <p14:creationId xmlns:p14="http://schemas.microsoft.com/office/powerpoint/2010/main" val="32647262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854" y="132950"/>
            <a:ext cx="8256732" cy="886159"/>
          </a:xfrm>
        </p:spPr>
        <p:txBody>
          <a:bodyPr>
            <a:normAutofit fontScale="90000"/>
          </a:bodyPr>
          <a:lstStyle/>
          <a:p>
            <a:r>
              <a:rPr lang="en-US" dirty="0" smtClean="0"/>
              <a:t>In Class Topic Peer Discussion</a:t>
            </a:r>
            <a:endParaRPr lang="en-US" dirty="0"/>
          </a:p>
        </p:txBody>
      </p:sp>
      <p:sp>
        <p:nvSpPr>
          <p:cNvPr id="3" name="Content Placeholder 2"/>
          <p:cNvSpPr>
            <a:spLocks noGrp="1"/>
          </p:cNvSpPr>
          <p:nvPr>
            <p:ph idx="1"/>
          </p:nvPr>
        </p:nvSpPr>
        <p:spPr>
          <a:xfrm>
            <a:off x="628650" y="1209964"/>
            <a:ext cx="7886700" cy="4645405"/>
          </a:xfrm>
        </p:spPr>
        <p:txBody>
          <a:bodyPr>
            <a:normAutofit lnSpcReduction="10000"/>
          </a:bodyPr>
          <a:lstStyle/>
          <a:p>
            <a:endParaRPr lang="en-US" dirty="0" smtClean="0"/>
          </a:p>
          <a:p>
            <a:pPr marL="457200" indent="-457200">
              <a:buFont typeface="+mj-lt"/>
              <a:buAutoNum type="arabicPeriod"/>
            </a:pPr>
            <a:r>
              <a:rPr lang="en-US" dirty="0" smtClean="0"/>
              <a:t>Break into Groups of 2.  If odd number, one group of 3. </a:t>
            </a:r>
          </a:p>
          <a:p>
            <a:pPr marL="457200" indent="-457200">
              <a:buFont typeface="+mj-lt"/>
              <a:buAutoNum type="arabicPeriod"/>
            </a:pPr>
            <a:endParaRPr lang="en-US" dirty="0"/>
          </a:p>
          <a:p>
            <a:pPr marL="457200" indent="-457200">
              <a:buFont typeface="+mj-lt"/>
              <a:buAutoNum type="arabicPeriod"/>
            </a:pPr>
            <a:r>
              <a:rPr lang="en-US" dirty="0" smtClean="0"/>
              <a:t>Discuss your topic with your partner(s)</a:t>
            </a:r>
          </a:p>
          <a:p>
            <a:pPr marL="914400" lvl="1" indent="-457200">
              <a:buFont typeface="Arial" panose="020B0604020202020204" pitchFamily="34" charset="0"/>
              <a:buChar char="•"/>
            </a:pPr>
            <a:r>
              <a:rPr lang="en-US" dirty="0" smtClean="0"/>
              <a:t>The proposed product is…….</a:t>
            </a:r>
          </a:p>
          <a:p>
            <a:pPr marL="914400" lvl="1" indent="-457200">
              <a:buFont typeface="Arial" panose="020B0604020202020204" pitchFamily="34" charset="0"/>
              <a:buChar char="•"/>
            </a:pPr>
            <a:r>
              <a:rPr lang="en-US" dirty="0" smtClean="0"/>
              <a:t>This is a “safe and useful product because”….</a:t>
            </a:r>
          </a:p>
          <a:p>
            <a:pPr marL="914400" lvl="1" indent="-457200">
              <a:buFont typeface="Arial" panose="020B0604020202020204" pitchFamily="34" charset="0"/>
              <a:buChar char="•"/>
            </a:pPr>
            <a:endParaRPr lang="en-US" dirty="0" smtClean="0"/>
          </a:p>
          <a:p>
            <a:r>
              <a:rPr lang="en-US" dirty="0" smtClean="0"/>
              <a:t>3.    Is the topic well articulated?  Peer-Peer based on Criteria?</a:t>
            </a:r>
          </a:p>
          <a:p>
            <a:pPr marL="914400" lvl="1" indent="-457200">
              <a:buFont typeface="+mj-lt"/>
              <a:buAutoNum type="arabicPeriod"/>
            </a:pPr>
            <a:endParaRPr lang="en-US" dirty="0"/>
          </a:p>
          <a:p>
            <a:r>
              <a:rPr lang="en-US" dirty="0" smtClean="0"/>
              <a:t>4.   The partner (not the author) should report to the group about the product, so rehearse and get ready to report</a:t>
            </a:r>
          </a:p>
          <a:p>
            <a:pPr marL="914400" lvl="1" indent="-457200">
              <a:buFont typeface="Arial" panose="020B0604020202020204" pitchFamily="34" charset="0"/>
              <a:buChar char="•"/>
            </a:pPr>
            <a:r>
              <a:rPr lang="en-US" dirty="0" smtClean="0"/>
              <a:t>Depends on the author/proposer being clear about their proposal and the “audience” providing feedback on their understanding</a:t>
            </a:r>
          </a:p>
          <a:p>
            <a:pPr marL="914400" lvl="1" indent="-457200">
              <a:buFont typeface="Arial" panose="020B0604020202020204" pitchFamily="34" charset="0"/>
              <a:buChar char="•"/>
            </a:pPr>
            <a:r>
              <a:rPr lang="en-US" dirty="0" smtClean="0"/>
              <a:t>Concise and clear really matter</a:t>
            </a:r>
          </a:p>
          <a:p>
            <a:pPr lvl="1"/>
            <a:endParaRPr lang="en-US" dirty="0" smtClean="0"/>
          </a:p>
          <a:p>
            <a:pPr marL="457200" indent="-457200">
              <a:buFont typeface="+mj-lt"/>
              <a:buAutoNum type="arabicPeriod"/>
            </a:pPr>
            <a:endParaRPr lang="en-US" dirty="0"/>
          </a:p>
          <a:p>
            <a:pPr marL="457200" indent="-457200">
              <a:buFont typeface="+mj-lt"/>
              <a:buAutoNum type="arabicPeriod"/>
            </a:pPr>
            <a:endParaRPr lang="en-US" dirty="0"/>
          </a:p>
        </p:txBody>
      </p:sp>
    </p:spTree>
    <p:extLst>
      <p:ext uri="{BB962C8B-B14F-4D97-AF65-F5344CB8AC3E}">
        <p14:creationId xmlns:p14="http://schemas.microsoft.com/office/powerpoint/2010/main" val="291934927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477" y="154887"/>
            <a:ext cx="7886700" cy="886159"/>
          </a:xfrm>
        </p:spPr>
        <p:txBody>
          <a:bodyPr/>
          <a:lstStyle/>
          <a:p>
            <a:r>
              <a:rPr lang="en-US" dirty="0" smtClean="0"/>
              <a:t>Topic Well Articulated?</a:t>
            </a:r>
            <a:endParaRPr lang="en-US" dirty="0"/>
          </a:p>
        </p:txBody>
      </p:sp>
      <p:sp>
        <p:nvSpPr>
          <p:cNvPr id="3" name="Content Placeholder 2"/>
          <p:cNvSpPr>
            <a:spLocks noGrp="1"/>
          </p:cNvSpPr>
          <p:nvPr>
            <p:ph idx="1"/>
          </p:nvPr>
        </p:nvSpPr>
        <p:spPr>
          <a:xfrm>
            <a:off x="607868" y="1045570"/>
            <a:ext cx="7886700" cy="5022721"/>
          </a:xfrm>
        </p:spPr>
        <p:txBody>
          <a:bodyPr>
            <a:normAutofit fontScale="92500" lnSpcReduction="10000"/>
          </a:bodyPr>
          <a:lstStyle/>
          <a:p>
            <a:pPr marL="342900" indent="-342900">
              <a:buFont typeface="Arial" panose="020B0604020202020204" pitchFamily="34" charset="0"/>
              <a:buChar char="•"/>
            </a:pPr>
            <a:r>
              <a:rPr lang="en-US" dirty="0" smtClean="0"/>
              <a:t>Is the product/ project clearly defined?  (0-20)</a:t>
            </a:r>
          </a:p>
          <a:p>
            <a:pPr marL="800100" lvl="1" indent="-342900">
              <a:buFont typeface="Arial" panose="020B0604020202020204" pitchFamily="34" charset="0"/>
              <a:buChar char="•"/>
            </a:pPr>
            <a:r>
              <a:rPr lang="en-US" dirty="0" smtClean="0"/>
              <a:t>The  proposed product is…..</a:t>
            </a:r>
          </a:p>
          <a:p>
            <a:pPr marL="800100" lvl="1" indent="-342900">
              <a:buFont typeface="Arial" panose="020B0604020202020204" pitchFamily="34" charset="0"/>
              <a:buChar char="•"/>
            </a:pPr>
            <a:r>
              <a:rPr lang="en-US" dirty="0" smtClean="0"/>
              <a:t>Scope </a:t>
            </a:r>
          </a:p>
          <a:p>
            <a:pPr marL="800100" lvl="1" indent="-342900">
              <a:buFont typeface="Arial" panose="020B0604020202020204" pitchFamily="34" charset="0"/>
              <a:buChar char="•"/>
            </a:pPr>
            <a:r>
              <a:rPr lang="en-US" dirty="0" smtClean="0"/>
              <a:t>Customers</a:t>
            </a:r>
          </a:p>
          <a:p>
            <a:pPr marL="800100" lvl="1" indent="-342900">
              <a:buFont typeface="Arial" panose="020B0604020202020204" pitchFamily="34" charset="0"/>
              <a:buChar char="•"/>
            </a:pPr>
            <a:r>
              <a:rPr lang="en-US" dirty="0" smtClean="0"/>
              <a:t>Value proposition </a:t>
            </a:r>
          </a:p>
          <a:p>
            <a:endParaRPr lang="en-US" dirty="0"/>
          </a:p>
          <a:p>
            <a:pPr marL="342900" indent="-342900">
              <a:buFont typeface="Arial" panose="020B0604020202020204" pitchFamily="34" charset="0"/>
              <a:buChar char="•"/>
            </a:pPr>
            <a:r>
              <a:rPr lang="en-US" dirty="0" smtClean="0"/>
              <a:t>Does the paper support the customer (the “Boss”) in his objective to sell?  (0-20)</a:t>
            </a:r>
          </a:p>
          <a:p>
            <a:pPr marL="800100" lvl="1" indent="-342900">
              <a:buFont typeface="Arial" panose="020B0604020202020204" pitchFamily="34" charset="0"/>
              <a:buChar char="•"/>
            </a:pPr>
            <a:r>
              <a:rPr lang="en-US" dirty="0" smtClean="0"/>
              <a:t>Differentiated, unique features </a:t>
            </a:r>
          </a:p>
          <a:p>
            <a:pPr marL="800100" lvl="1" indent="-342900">
              <a:buFont typeface="Arial" panose="020B0604020202020204" pitchFamily="34" charset="0"/>
              <a:buChar char="•"/>
            </a:pPr>
            <a:r>
              <a:rPr lang="en-US" dirty="0" smtClean="0"/>
              <a:t>Attractive market </a:t>
            </a:r>
          </a:p>
          <a:p>
            <a:pPr marL="800100" lvl="1" indent="-342900">
              <a:buFont typeface="Arial" panose="020B0604020202020204" pitchFamily="34" charset="0"/>
              <a:buChar char="•"/>
            </a:pPr>
            <a:r>
              <a:rPr lang="en-US" dirty="0" smtClean="0"/>
              <a:t>Leverages the “company” assets and expertise</a:t>
            </a:r>
          </a:p>
          <a:p>
            <a:pPr marL="800100" lvl="1"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Is the flow from idea to the chosen level of implementation orderly and clear</a:t>
            </a:r>
            <a:r>
              <a:rPr lang="en-US" dirty="0" smtClean="0"/>
              <a:t>?  (0-20)</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Clear Conclusion:  This is a safe and useful product because…..    (0-20)</a:t>
            </a: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391570486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5522" y="238013"/>
            <a:ext cx="7886700" cy="886159"/>
          </a:xfrm>
        </p:spPr>
        <p:txBody>
          <a:bodyPr>
            <a:normAutofit fontScale="90000"/>
          </a:bodyPr>
          <a:lstStyle/>
          <a:p>
            <a:r>
              <a:rPr lang="en-US" dirty="0" err="1" smtClean="0"/>
              <a:t>Ch</a:t>
            </a:r>
            <a:r>
              <a:rPr lang="en-US" dirty="0" smtClean="0"/>
              <a:t> 3: Impact of Technology</a:t>
            </a:r>
            <a:br>
              <a:rPr lang="en-US" dirty="0" smtClean="0"/>
            </a:br>
            <a:r>
              <a:rPr lang="en-US" sz="1800" dirty="0" smtClean="0"/>
              <a:t>(Moriarty)</a:t>
            </a:r>
            <a:endParaRPr lang="en-US" sz="1800" dirty="0"/>
          </a:p>
        </p:txBody>
      </p:sp>
      <p:sp>
        <p:nvSpPr>
          <p:cNvPr id="3" name="Content Placeholder 2"/>
          <p:cNvSpPr>
            <a:spLocks noGrp="1"/>
          </p:cNvSpPr>
          <p:nvPr>
            <p:ph idx="1"/>
          </p:nvPr>
        </p:nvSpPr>
        <p:spPr>
          <a:xfrm>
            <a:off x="628650" y="1361209"/>
            <a:ext cx="7886700" cy="4946073"/>
          </a:xfrm>
        </p:spPr>
        <p:txBody>
          <a:bodyPr>
            <a:normAutofit/>
          </a:bodyPr>
          <a:lstStyle/>
          <a:p>
            <a:r>
              <a:rPr lang="en-US" dirty="0" smtClean="0"/>
              <a:t>-How does a technology Invade or Colonize the world?</a:t>
            </a:r>
          </a:p>
          <a:p>
            <a:r>
              <a:rPr lang="en-US" dirty="0"/>
              <a:t>	</a:t>
            </a:r>
            <a:r>
              <a:rPr lang="en-US" dirty="0" smtClean="0"/>
              <a:t>+Productivity</a:t>
            </a:r>
          </a:p>
          <a:p>
            <a:r>
              <a:rPr lang="en-US" dirty="0"/>
              <a:t>	</a:t>
            </a:r>
            <a:r>
              <a:rPr lang="en-US" dirty="0" smtClean="0"/>
              <a:t>+Efficiency</a:t>
            </a:r>
          </a:p>
          <a:p>
            <a:endParaRPr lang="en-US" dirty="0"/>
          </a:p>
          <a:p>
            <a:r>
              <a:rPr lang="en-US" dirty="0" smtClean="0"/>
              <a:t>-Technology has intended and unintended consequences</a:t>
            </a:r>
          </a:p>
          <a:p>
            <a:r>
              <a:rPr lang="en-US" dirty="0"/>
              <a:t>	</a:t>
            </a:r>
            <a:r>
              <a:rPr lang="en-US" dirty="0" smtClean="0"/>
              <a:t>+Primary impact by design</a:t>
            </a:r>
          </a:p>
          <a:p>
            <a:r>
              <a:rPr lang="en-US" dirty="0"/>
              <a:t>	</a:t>
            </a:r>
            <a:r>
              <a:rPr lang="en-US" dirty="0" smtClean="0"/>
              <a:t>+Other consequences by impact of “colonization” once tech has “settled” into the world</a:t>
            </a:r>
          </a:p>
          <a:p>
            <a:endParaRPr lang="en-US" dirty="0"/>
          </a:p>
          <a:p>
            <a:r>
              <a:rPr lang="en-US" dirty="0" smtClean="0"/>
              <a:t>-Modern engineering is mainly a colonizing process</a:t>
            </a:r>
          </a:p>
          <a:p>
            <a:r>
              <a:rPr lang="en-US" dirty="0"/>
              <a:t>	</a:t>
            </a:r>
            <a:r>
              <a:rPr lang="en-US" dirty="0" smtClean="0"/>
              <a:t>+The main purpose of the technology is accomplished</a:t>
            </a:r>
          </a:p>
          <a:p>
            <a:r>
              <a:rPr lang="en-US" dirty="0"/>
              <a:t>	</a:t>
            </a:r>
            <a:r>
              <a:rPr lang="en-US" dirty="0" smtClean="0"/>
              <a:t>+Repercussions to the rest of the lifeworld are largely unchecked </a:t>
            </a:r>
            <a:endParaRPr lang="en-US" dirty="0"/>
          </a:p>
        </p:txBody>
      </p:sp>
    </p:spTree>
    <p:extLst>
      <p:ext uri="{BB962C8B-B14F-4D97-AF65-F5344CB8AC3E}">
        <p14:creationId xmlns:p14="http://schemas.microsoft.com/office/powerpoint/2010/main" val="102638599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4464" y="196450"/>
            <a:ext cx="8375072" cy="886159"/>
          </a:xfrm>
        </p:spPr>
        <p:txBody>
          <a:bodyPr>
            <a:normAutofit fontScale="90000"/>
          </a:bodyPr>
          <a:lstStyle/>
          <a:p>
            <a:r>
              <a:rPr lang="en-US" dirty="0" smtClean="0"/>
              <a:t>Video:  </a:t>
            </a:r>
            <a:r>
              <a:rPr lang="en-US" dirty="0" smtClean="0">
                <a:hlinkClick r:id="rId2" action="ppaction://hlinkfile"/>
              </a:rPr>
              <a:t>Google Privacy Policy</a:t>
            </a:r>
            <a:endParaRPr lang="en-US" dirty="0"/>
          </a:p>
        </p:txBody>
      </p:sp>
    </p:spTree>
    <p:extLst>
      <p:ext uri="{BB962C8B-B14F-4D97-AF65-F5344CB8AC3E}">
        <p14:creationId xmlns:p14="http://schemas.microsoft.com/office/powerpoint/2010/main" val="3001942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477" y="196450"/>
            <a:ext cx="7886700" cy="886159"/>
          </a:xfrm>
        </p:spPr>
        <p:txBody>
          <a:bodyPr/>
          <a:lstStyle/>
          <a:p>
            <a:r>
              <a:rPr lang="en-US" dirty="0" smtClean="0"/>
              <a:t>Discussion Questions</a:t>
            </a:r>
            <a:endParaRPr lang="en-US" dirty="0"/>
          </a:p>
        </p:txBody>
      </p:sp>
      <p:sp>
        <p:nvSpPr>
          <p:cNvPr id="3" name="Content Placeholder 2"/>
          <p:cNvSpPr>
            <a:spLocks noGrp="1"/>
          </p:cNvSpPr>
          <p:nvPr>
            <p:ph idx="1"/>
          </p:nvPr>
        </p:nvSpPr>
        <p:spPr>
          <a:xfrm>
            <a:off x="566305" y="1076743"/>
            <a:ext cx="7886700" cy="5563048"/>
          </a:xfrm>
        </p:spPr>
        <p:txBody>
          <a:bodyPr>
            <a:normAutofit lnSpcReduction="10000"/>
          </a:bodyPr>
          <a:lstStyle/>
          <a:p>
            <a:pPr marL="342900" indent="-342900">
              <a:buFont typeface="Arial" panose="020B0604020202020204" pitchFamily="34" charset="0"/>
              <a:buChar char="•"/>
            </a:pPr>
            <a:r>
              <a:rPr lang="en-US" dirty="0" smtClean="0"/>
              <a:t>Is it ethical that Google offers services “for free” that are not really free?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How have internet services “colonized” the world?</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What was the primary service purpose for Google “free” services?  What have been the unintended consequences of these services?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If you were a Google engineer developing search engines and algorithms, what is your ethical duty related to your work?</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What other examples of unintended consequences do you see in everyday life?  What can you do about them?</a:t>
            </a:r>
            <a:endParaRPr lang="en-US" dirty="0"/>
          </a:p>
          <a:p>
            <a:pPr marL="342900" indent="-342900">
              <a:buFont typeface="Arial" panose="020B0604020202020204" pitchFamily="34" charset="0"/>
              <a:buChar char="•"/>
            </a:pPr>
            <a:endParaRPr lang="en-US" dirty="0" smtClean="0"/>
          </a:p>
          <a:p>
            <a:endParaRPr lang="en-US" dirty="0" smtClean="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1785477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1000"/>
                                        <p:tgtEl>
                                          <p:spTgt spid="3">
                                            <p:txEl>
                                              <p:pRg st="2" end="2"/>
                                            </p:txEl>
                                          </p:spTgt>
                                        </p:tgtEl>
                                      </p:cBhvr>
                                    </p:animEffect>
                                    <p:anim calcmode="lin" valueType="num">
                                      <p:cBhvr>
                                        <p:cTn id="8"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5" end="5"/>
                                            </p:txEl>
                                          </p:spTgt>
                                        </p:tgtEl>
                                        <p:attrNameLst>
                                          <p:attrName>style.visibility</p:attrName>
                                        </p:attrNameLst>
                                      </p:cBhvr>
                                      <p:to>
                                        <p:strVal val="visible"/>
                                      </p:to>
                                    </p:set>
                                    <p:animEffect transition="in" filter="fade">
                                      <p:cBhvr>
                                        <p:cTn id="14" dur="1000"/>
                                        <p:tgtEl>
                                          <p:spTgt spid="3">
                                            <p:txEl>
                                              <p:pRg st="5" end="5"/>
                                            </p:txEl>
                                          </p:spTgt>
                                        </p:tgtEl>
                                      </p:cBhvr>
                                    </p:animEffect>
                                    <p:anim calcmode="lin" valueType="num">
                                      <p:cBhvr>
                                        <p:cTn id="15"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1000"/>
                                        <p:tgtEl>
                                          <p:spTgt spid="3">
                                            <p:txEl>
                                              <p:pRg st="8" end="8"/>
                                            </p:txEl>
                                          </p:spTgt>
                                        </p:tgtEl>
                                      </p:cBhvr>
                                    </p:animEffect>
                                    <p:anim calcmode="lin" valueType="num">
                                      <p:cBhvr>
                                        <p:cTn id="22"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10" end="10"/>
                                            </p:txEl>
                                          </p:spTgt>
                                        </p:tgtEl>
                                        <p:attrNameLst>
                                          <p:attrName>style.visibility</p:attrName>
                                        </p:attrNameLst>
                                      </p:cBhvr>
                                      <p:to>
                                        <p:strVal val="visible"/>
                                      </p:to>
                                    </p:set>
                                    <p:animEffect transition="in" filter="fade">
                                      <p:cBhvr>
                                        <p:cTn id="28" dur="1000"/>
                                        <p:tgtEl>
                                          <p:spTgt spid="3">
                                            <p:txEl>
                                              <p:pRg st="10" end="10"/>
                                            </p:txEl>
                                          </p:spTgt>
                                        </p:tgtEl>
                                      </p:cBhvr>
                                    </p:animEffect>
                                    <p:anim calcmode="lin" valueType="num">
                                      <p:cBhvr>
                                        <p:cTn id="29" dur="1000" fill="hold"/>
                                        <p:tgtEl>
                                          <p:spTgt spid="3">
                                            <p:txEl>
                                              <p:pRg st="10" end="10"/>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10" end="1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Focus on Writing Items</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--Paragraph Construction</a:t>
            </a:r>
          </a:p>
          <a:p>
            <a:r>
              <a:rPr lang="en-US" dirty="0"/>
              <a:t>	</a:t>
            </a:r>
            <a:r>
              <a:rPr lang="en-US" dirty="0" smtClean="0"/>
              <a:t>+Paragraphs are a basic building block of good tech writing</a:t>
            </a:r>
          </a:p>
          <a:p>
            <a:r>
              <a:rPr lang="en-US" dirty="0"/>
              <a:t>	</a:t>
            </a:r>
            <a:r>
              <a:rPr lang="en-US" dirty="0" smtClean="0"/>
              <a:t>+Well constructed paragraphs are solid and modular while poorly constructed paragraphs cause architectural flaws</a:t>
            </a:r>
          </a:p>
          <a:p>
            <a:endParaRPr lang="en-US" dirty="0" smtClean="0"/>
          </a:p>
          <a:p>
            <a:r>
              <a:rPr lang="en-US" dirty="0" smtClean="0"/>
              <a:t>--Passive Voice</a:t>
            </a:r>
          </a:p>
          <a:p>
            <a:r>
              <a:rPr lang="en-US" dirty="0"/>
              <a:t>	</a:t>
            </a:r>
            <a:r>
              <a:rPr lang="en-US" dirty="0" smtClean="0"/>
              <a:t>+Active voice approach is simpler and more concise than passive voice </a:t>
            </a:r>
          </a:p>
          <a:p>
            <a:r>
              <a:rPr lang="en-US" dirty="0"/>
              <a:t>	</a:t>
            </a:r>
            <a:r>
              <a:rPr lang="en-US" dirty="0" smtClean="0"/>
              <a:t>+Avoid significant use </a:t>
            </a:r>
            <a:r>
              <a:rPr lang="en-US" smtClean="0"/>
              <a:t>of passive </a:t>
            </a:r>
            <a:r>
              <a:rPr lang="en-US" dirty="0" smtClean="0"/>
              <a:t>voice </a:t>
            </a:r>
            <a:endParaRPr lang="en-US" dirty="0"/>
          </a:p>
        </p:txBody>
      </p:sp>
    </p:spTree>
    <p:extLst>
      <p:ext uri="{BB962C8B-B14F-4D97-AF65-F5344CB8AC3E}">
        <p14:creationId xmlns:p14="http://schemas.microsoft.com/office/powerpoint/2010/main" val="10978679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1" y="123714"/>
            <a:ext cx="7886700" cy="886159"/>
          </a:xfrm>
        </p:spPr>
        <p:txBody>
          <a:bodyPr>
            <a:normAutofit/>
          </a:bodyPr>
          <a:lstStyle/>
          <a:p>
            <a:r>
              <a:rPr lang="en-US" sz="3200" dirty="0" smtClean="0"/>
              <a:t>Active and Passive Voice Summary</a:t>
            </a:r>
            <a:endParaRPr lang="en-US" sz="32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 y="1367435"/>
            <a:ext cx="7862887" cy="5235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033488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3178" y="404268"/>
            <a:ext cx="7886700" cy="886159"/>
          </a:xfrm>
        </p:spPr>
        <p:txBody>
          <a:bodyPr>
            <a:normAutofit fontScale="90000"/>
          </a:bodyPr>
          <a:lstStyle/>
          <a:p>
            <a:r>
              <a:rPr lang="en-US" dirty="0" smtClean="0"/>
              <a:t>Tech Descriptive Writing</a:t>
            </a:r>
            <a:br>
              <a:rPr lang="en-US" dirty="0" smtClean="0"/>
            </a:br>
            <a:r>
              <a:rPr lang="en-US" sz="2700" dirty="0" smtClean="0"/>
              <a:t/>
            </a:r>
            <a:br>
              <a:rPr lang="en-US" sz="2700" dirty="0" smtClean="0"/>
            </a:br>
            <a:endParaRPr lang="en-US" sz="2700" dirty="0"/>
          </a:p>
        </p:txBody>
      </p:sp>
      <p:sp>
        <p:nvSpPr>
          <p:cNvPr id="3" name="Rectangle 2"/>
          <p:cNvSpPr/>
          <p:nvPr/>
        </p:nvSpPr>
        <p:spPr>
          <a:xfrm>
            <a:off x="613064" y="4647245"/>
            <a:ext cx="7626928" cy="1200329"/>
          </a:xfrm>
          <a:prstGeom prst="rect">
            <a:avLst/>
          </a:prstGeom>
        </p:spPr>
        <p:txBody>
          <a:bodyPr wrap="square">
            <a:spAutoFit/>
          </a:bodyPr>
          <a:lstStyle/>
          <a:p>
            <a:r>
              <a:rPr lang="en-US" dirty="0">
                <a:solidFill>
                  <a:schemeClr val="bg1"/>
                </a:solidFill>
                <a:hlinkClick r:id="rId2"/>
              </a:rPr>
              <a:t>https://</a:t>
            </a:r>
            <a:r>
              <a:rPr lang="en-US" dirty="0" smtClean="0">
                <a:solidFill>
                  <a:schemeClr val="bg1"/>
                </a:solidFill>
                <a:hlinkClick r:id="rId2"/>
              </a:rPr>
              <a:t>www.tu-chemnitz.de/phil/english/sections/linguist/independent/kursmaterialien/TechComm/acchtml/desc.html</a:t>
            </a:r>
            <a:endParaRPr lang="en-US" dirty="0" smtClean="0">
              <a:solidFill>
                <a:schemeClr val="bg1"/>
              </a:solidFill>
            </a:endParaRPr>
          </a:p>
          <a:p>
            <a:endParaRPr lang="en-US" dirty="0">
              <a:solidFill>
                <a:schemeClr val="bg1"/>
              </a:solidFill>
            </a:endParaRPr>
          </a:p>
        </p:txBody>
      </p:sp>
      <p:sp>
        <p:nvSpPr>
          <p:cNvPr id="4" name="Rectangle 3"/>
          <p:cNvSpPr/>
          <p:nvPr/>
        </p:nvSpPr>
        <p:spPr>
          <a:xfrm>
            <a:off x="613063" y="1211410"/>
            <a:ext cx="8250381" cy="3046988"/>
          </a:xfrm>
          <a:prstGeom prst="rect">
            <a:avLst/>
          </a:prstGeom>
        </p:spPr>
        <p:txBody>
          <a:bodyPr wrap="square">
            <a:spAutoFit/>
          </a:bodyPr>
          <a:lstStyle/>
          <a:p>
            <a:r>
              <a:rPr lang="en-US" sz="3200" dirty="0">
                <a:solidFill>
                  <a:schemeClr val="bg1"/>
                </a:solidFill>
              </a:rPr>
              <a:t>-Product  Description </a:t>
            </a:r>
            <a:br>
              <a:rPr lang="en-US" sz="3200" dirty="0">
                <a:solidFill>
                  <a:schemeClr val="bg1"/>
                </a:solidFill>
              </a:rPr>
            </a:br>
            <a:r>
              <a:rPr lang="en-US" sz="3200" dirty="0">
                <a:solidFill>
                  <a:schemeClr val="bg1"/>
                </a:solidFill>
              </a:rPr>
              <a:t/>
            </a:r>
            <a:br>
              <a:rPr lang="en-US" sz="3200" dirty="0">
                <a:solidFill>
                  <a:schemeClr val="bg1"/>
                </a:solidFill>
              </a:rPr>
            </a:br>
            <a:r>
              <a:rPr lang="en-US" sz="3200" dirty="0">
                <a:solidFill>
                  <a:schemeClr val="bg1"/>
                </a:solidFill>
              </a:rPr>
              <a:t/>
            </a:r>
            <a:br>
              <a:rPr lang="en-US" sz="3200" dirty="0">
                <a:solidFill>
                  <a:schemeClr val="bg1"/>
                </a:solidFill>
              </a:rPr>
            </a:br>
            <a:r>
              <a:rPr lang="en-US" sz="3200" dirty="0">
                <a:solidFill>
                  <a:schemeClr val="bg1"/>
                </a:solidFill>
              </a:rPr>
              <a:t>-Structure and Examples (note: you will  not be doing figures, so need to rely on written descriptions)</a:t>
            </a:r>
          </a:p>
        </p:txBody>
      </p:sp>
    </p:spTree>
    <p:extLst>
      <p:ext uri="{BB962C8B-B14F-4D97-AF65-F5344CB8AC3E}">
        <p14:creationId xmlns:p14="http://schemas.microsoft.com/office/powerpoint/2010/main" val="174889514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7123" y="160659"/>
            <a:ext cx="7886700" cy="886159"/>
          </a:xfrm>
        </p:spPr>
        <p:txBody>
          <a:bodyPr>
            <a:normAutofit fontScale="90000"/>
          </a:bodyPr>
          <a:lstStyle/>
          <a:p>
            <a:r>
              <a:rPr lang="en-US" dirty="0" smtClean="0"/>
              <a:t>Tech Description (General)</a:t>
            </a:r>
            <a:endParaRPr lang="en-US" dirty="0"/>
          </a:p>
        </p:txBody>
      </p:sp>
      <p:sp>
        <p:nvSpPr>
          <p:cNvPr id="3" name="Content Placeholder 2"/>
          <p:cNvSpPr>
            <a:spLocks noGrp="1"/>
          </p:cNvSpPr>
          <p:nvPr>
            <p:ph idx="1"/>
          </p:nvPr>
        </p:nvSpPr>
        <p:spPr>
          <a:xfrm>
            <a:off x="628650" y="1154546"/>
            <a:ext cx="7886700" cy="4700824"/>
          </a:xfrm>
        </p:spPr>
        <p:txBody>
          <a:bodyPr/>
          <a:lstStyle/>
          <a:p>
            <a:pPr marL="342900" indent="-342900">
              <a:buFont typeface="Arial" panose="020B0604020202020204" pitchFamily="34" charset="0"/>
              <a:buChar char="•"/>
            </a:pPr>
            <a:r>
              <a:rPr lang="en-US" dirty="0" smtClean="0"/>
              <a:t>Introduction (The tech of interest is…..)</a:t>
            </a:r>
          </a:p>
          <a:p>
            <a:pPr lvl="1"/>
            <a:r>
              <a:rPr lang="en-US" dirty="0" smtClean="0"/>
              <a:t>-Indicate </a:t>
            </a:r>
            <a:r>
              <a:rPr lang="en-US" dirty="0"/>
              <a:t>the specific object about to be described.</a:t>
            </a:r>
          </a:p>
          <a:p>
            <a:pPr lvl="1"/>
            <a:r>
              <a:rPr lang="en-US" dirty="0" smtClean="0"/>
              <a:t>-Indicate </a:t>
            </a:r>
            <a:r>
              <a:rPr lang="en-US" dirty="0"/>
              <a:t>what the audience needs in terms of knowledge and background to understand the description.</a:t>
            </a:r>
          </a:p>
          <a:p>
            <a:pPr lvl="1"/>
            <a:r>
              <a:rPr lang="en-US" dirty="0" smtClean="0"/>
              <a:t>-Give </a:t>
            </a:r>
            <a:r>
              <a:rPr lang="en-US" dirty="0"/>
              <a:t>a general description of the object and its function, cause, or effect.</a:t>
            </a:r>
          </a:p>
          <a:p>
            <a:pPr lvl="1"/>
            <a:r>
              <a:rPr lang="en-US" dirty="0" smtClean="0"/>
              <a:t>-Give </a:t>
            </a:r>
            <a:r>
              <a:rPr lang="en-US" dirty="0"/>
              <a:t>an overview of the contents of the description</a:t>
            </a:r>
            <a:r>
              <a:rPr lang="en-US" dirty="0" smtClean="0"/>
              <a:t>.</a:t>
            </a:r>
          </a:p>
          <a:p>
            <a:pPr marL="342900" indent="-342900">
              <a:buFont typeface="Arial" panose="020B0604020202020204" pitchFamily="34" charset="0"/>
              <a:buChar char="•"/>
            </a:pPr>
            <a:r>
              <a:rPr lang="en-US" dirty="0" smtClean="0"/>
              <a:t>Background </a:t>
            </a:r>
          </a:p>
          <a:p>
            <a:pPr marL="342900" indent="-342900">
              <a:buFont typeface="Arial" panose="020B0604020202020204" pitchFamily="34" charset="0"/>
              <a:buChar char="•"/>
            </a:pPr>
            <a:r>
              <a:rPr lang="en-US" dirty="0" smtClean="0"/>
              <a:t>Discussion of the parts or characteristics</a:t>
            </a:r>
          </a:p>
          <a:p>
            <a:pPr marL="342900" indent="-342900">
              <a:buFont typeface="Arial" panose="020B0604020202020204" pitchFamily="34" charset="0"/>
              <a:buChar char="•"/>
            </a:pPr>
            <a:r>
              <a:rPr lang="en-US" dirty="0" smtClean="0"/>
              <a:t>Discussion of the related operation or process </a:t>
            </a:r>
            <a:r>
              <a:rPr lang="en-US" dirty="0"/>
              <a:t>	</a:t>
            </a:r>
          </a:p>
          <a:p>
            <a:pPr marL="800100" lvl="1" indent="-342900">
              <a:buFont typeface="Arial" panose="020B0604020202020204" pitchFamily="34" charset="0"/>
              <a:buChar char="•"/>
            </a:pPr>
            <a:endParaRPr lang="en-US" dirty="0"/>
          </a:p>
        </p:txBody>
      </p:sp>
    </p:spTree>
    <p:extLst>
      <p:ext uri="{BB962C8B-B14F-4D97-AF65-F5344CB8AC3E}">
        <p14:creationId xmlns:p14="http://schemas.microsoft.com/office/powerpoint/2010/main" val="8372402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879" y="464140"/>
            <a:ext cx="7886700" cy="886159"/>
          </a:xfrm>
        </p:spPr>
        <p:txBody>
          <a:bodyPr>
            <a:normAutofit fontScale="90000"/>
          </a:bodyPr>
          <a:lstStyle/>
          <a:p>
            <a:r>
              <a:rPr lang="en-US" dirty="0" smtClean="0"/>
              <a:t>Gadget Description:  Crypto Coder Machine  (Enigma)</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0909" y="2365603"/>
            <a:ext cx="3438525" cy="4391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6945" y="2365603"/>
            <a:ext cx="3274911" cy="4391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3" name="TextBox 12"/>
          <p:cNvSpPr txBox="1"/>
          <p:nvPr/>
        </p:nvSpPr>
        <p:spPr>
          <a:xfrm>
            <a:off x="1153886" y="2633952"/>
            <a:ext cx="435429" cy="369332"/>
          </a:xfrm>
          <a:prstGeom prst="rect">
            <a:avLst/>
          </a:prstGeom>
          <a:noFill/>
        </p:spPr>
        <p:txBody>
          <a:bodyPr wrap="square" rtlCol="0">
            <a:spAutoFit/>
          </a:bodyPr>
          <a:lstStyle/>
          <a:p>
            <a:r>
              <a:rPr lang="en-US" dirty="0" smtClean="0">
                <a:solidFill>
                  <a:srgbClr val="FF0000"/>
                </a:solidFill>
              </a:rPr>
              <a:t>1</a:t>
            </a:r>
            <a:endParaRPr lang="en-US" dirty="0">
              <a:solidFill>
                <a:srgbClr val="FF0000"/>
              </a:solidFill>
            </a:endParaRPr>
          </a:p>
        </p:txBody>
      </p:sp>
      <p:sp>
        <p:nvSpPr>
          <p:cNvPr id="14" name="TextBox 13"/>
          <p:cNvSpPr txBox="1"/>
          <p:nvPr/>
        </p:nvSpPr>
        <p:spPr>
          <a:xfrm>
            <a:off x="1807028" y="3475026"/>
            <a:ext cx="435429" cy="369332"/>
          </a:xfrm>
          <a:prstGeom prst="rect">
            <a:avLst/>
          </a:prstGeom>
          <a:noFill/>
        </p:spPr>
        <p:txBody>
          <a:bodyPr wrap="square" rtlCol="0">
            <a:spAutoFit/>
          </a:bodyPr>
          <a:lstStyle/>
          <a:p>
            <a:r>
              <a:rPr lang="en-US" dirty="0">
                <a:solidFill>
                  <a:srgbClr val="FF0000"/>
                </a:solidFill>
              </a:rPr>
              <a:t>2</a:t>
            </a:r>
          </a:p>
        </p:txBody>
      </p:sp>
      <p:sp>
        <p:nvSpPr>
          <p:cNvPr id="15" name="TextBox 14"/>
          <p:cNvSpPr txBox="1"/>
          <p:nvPr/>
        </p:nvSpPr>
        <p:spPr>
          <a:xfrm>
            <a:off x="2557462" y="2329680"/>
            <a:ext cx="435429" cy="369332"/>
          </a:xfrm>
          <a:prstGeom prst="rect">
            <a:avLst/>
          </a:prstGeom>
          <a:noFill/>
        </p:spPr>
        <p:txBody>
          <a:bodyPr wrap="square" rtlCol="0">
            <a:spAutoFit/>
          </a:bodyPr>
          <a:lstStyle/>
          <a:p>
            <a:r>
              <a:rPr lang="en-US" dirty="0">
                <a:solidFill>
                  <a:srgbClr val="FF0000"/>
                </a:solidFill>
              </a:rPr>
              <a:t>3</a:t>
            </a:r>
          </a:p>
        </p:txBody>
      </p:sp>
      <p:sp>
        <p:nvSpPr>
          <p:cNvPr id="16" name="TextBox 15"/>
          <p:cNvSpPr txBox="1"/>
          <p:nvPr/>
        </p:nvSpPr>
        <p:spPr>
          <a:xfrm>
            <a:off x="1371600" y="5127172"/>
            <a:ext cx="435429" cy="369332"/>
          </a:xfrm>
          <a:prstGeom prst="rect">
            <a:avLst/>
          </a:prstGeom>
          <a:noFill/>
        </p:spPr>
        <p:txBody>
          <a:bodyPr wrap="square" rtlCol="0">
            <a:spAutoFit/>
          </a:bodyPr>
          <a:lstStyle/>
          <a:p>
            <a:r>
              <a:rPr lang="en-US" dirty="0">
                <a:solidFill>
                  <a:srgbClr val="FF0000"/>
                </a:solidFill>
              </a:rPr>
              <a:t>4</a:t>
            </a:r>
          </a:p>
        </p:txBody>
      </p:sp>
      <p:sp>
        <p:nvSpPr>
          <p:cNvPr id="17" name="TextBox 16"/>
          <p:cNvSpPr txBox="1"/>
          <p:nvPr/>
        </p:nvSpPr>
        <p:spPr>
          <a:xfrm>
            <a:off x="1153885" y="5496504"/>
            <a:ext cx="435429" cy="369332"/>
          </a:xfrm>
          <a:prstGeom prst="rect">
            <a:avLst/>
          </a:prstGeom>
          <a:noFill/>
        </p:spPr>
        <p:txBody>
          <a:bodyPr wrap="square" rtlCol="0">
            <a:spAutoFit/>
          </a:bodyPr>
          <a:lstStyle/>
          <a:p>
            <a:r>
              <a:rPr lang="en-US" dirty="0">
                <a:solidFill>
                  <a:srgbClr val="FF0000"/>
                </a:solidFill>
              </a:rPr>
              <a:t>5</a:t>
            </a:r>
          </a:p>
        </p:txBody>
      </p:sp>
      <p:sp>
        <p:nvSpPr>
          <p:cNvPr id="6" name="Rectangle 5"/>
          <p:cNvSpPr/>
          <p:nvPr/>
        </p:nvSpPr>
        <p:spPr>
          <a:xfrm>
            <a:off x="8207829" y="2365603"/>
            <a:ext cx="805543" cy="430189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p:nvSpPr>
        <p:spPr>
          <a:xfrm>
            <a:off x="8305799" y="2449286"/>
            <a:ext cx="435429" cy="369332"/>
          </a:xfrm>
          <a:prstGeom prst="rect">
            <a:avLst/>
          </a:prstGeom>
          <a:noFill/>
        </p:spPr>
        <p:txBody>
          <a:bodyPr wrap="square" rtlCol="0">
            <a:spAutoFit/>
          </a:bodyPr>
          <a:lstStyle/>
          <a:p>
            <a:r>
              <a:rPr lang="en-US" dirty="0" smtClean="0">
                <a:solidFill>
                  <a:srgbClr val="FF0000"/>
                </a:solidFill>
              </a:rPr>
              <a:t>1</a:t>
            </a:r>
            <a:endParaRPr lang="en-US" dirty="0">
              <a:solidFill>
                <a:srgbClr val="FF0000"/>
              </a:solidFill>
            </a:endParaRPr>
          </a:p>
        </p:txBody>
      </p:sp>
      <p:sp>
        <p:nvSpPr>
          <p:cNvPr id="20" name="TextBox 19"/>
          <p:cNvSpPr txBox="1"/>
          <p:nvPr/>
        </p:nvSpPr>
        <p:spPr>
          <a:xfrm>
            <a:off x="8305798" y="3833218"/>
            <a:ext cx="435429" cy="369332"/>
          </a:xfrm>
          <a:prstGeom prst="rect">
            <a:avLst/>
          </a:prstGeom>
          <a:noFill/>
        </p:spPr>
        <p:txBody>
          <a:bodyPr wrap="square" rtlCol="0">
            <a:spAutoFit/>
          </a:bodyPr>
          <a:lstStyle/>
          <a:p>
            <a:r>
              <a:rPr lang="en-US" dirty="0">
                <a:solidFill>
                  <a:srgbClr val="FF0000"/>
                </a:solidFill>
              </a:rPr>
              <a:t>2</a:t>
            </a:r>
          </a:p>
        </p:txBody>
      </p:sp>
      <p:sp>
        <p:nvSpPr>
          <p:cNvPr id="21" name="TextBox 20"/>
          <p:cNvSpPr txBox="1"/>
          <p:nvPr/>
        </p:nvSpPr>
        <p:spPr>
          <a:xfrm>
            <a:off x="8305797" y="4376449"/>
            <a:ext cx="435429" cy="369332"/>
          </a:xfrm>
          <a:prstGeom prst="rect">
            <a:avLst/>
          </a:prstGeom>
          <a:noFill/>
        </p:spPr>
        <p:txBody>
          <a:bodyPr wrap="square" rtlCol="0">
            <a:spAutoFit/>
          </a:bodyPr>
          <a:lstStyle/>
          <a:p>
            <a:r>
              <a:rPr lang="en-US" dirty="0">
                <a:solidFill>
                  <a:srgbClr val="FF0000"/>
                </a:solidFill>
              </a:rPr>
              <a:t>3</a:t>
            </a:r>
          </a:p>
        </p:txBody>
      </p:sp>
      <p:sp>
        <p:nvSpPr>
          <p:cNvPr id="22" name="TextBox 21"/>
          <p:cNvSpPr txBox="1"/>
          <p:nvPr/>
        </p:nvSpPr>
        <p:spPr>
          <a:xfrm>
            <a:off x="8305799" y="5127172"/>
            <a:ext cx="435429" cy="369332"/>
          </a:xfrm>
          <a:prstGeom prst="rect">
            <a:avLst/>
          </a:prstGeom>
          <a:noFill/>
        </p:spPr>
        <p:txBody>
          <a:bodyPr wrap="square" rtlCol="0">
            <a:spAutoFit/>
          </a:bodyPr>
          <a:lstStyle/>
          <a:p>
            <a:r>
              <a:rPr lang="en-US" dirty="0">
                <a:solidFill>
                  <a:srgbClr val="FF0000"/>
                </a:solidFill>
              </a:rPr>
              <a:t>4</a:t>
            </a:r>
          </a:p>
        </p:txBody>
      </p:sp>
      <p:sp>
        <p:nvSpPr>
          <p:cNvPr id="23" name="TextBox 22"/>
          <p:cNvSpPr txBox="1"/>
          <p:nvPr/>
        </p:nvSpPr>
        <p:spPr>
          <a:xfrm>
            <a:off x="8305799" y="5659009"/>
            <a:ext cx="435429" cy="369332"/>
          </a:xfrm>
          <a:prstGeom prst="rect">
            <a:avLst/>
          </a:prstGeom>
          <a:noFill/>
        </p:spPr>
        <p:txBody>
          <a:bodyPr wrap="square" rtlCol="0">
            <a:spAutoFit/>
          </a:bodyPr>
          <a:lstStyle/>
          <a:p>
            <a:r>
              <a:rPr lang="en-US" dirty="0">
                <a:solidFill>
                  <a:srgbClr val="FF0000"/>
                </a:solidFill>
              </a:rPr>
              <a:t>5</a:t>
            </a:r>
          </a:p>
        </p:txBody>
      </p:sp>
      <p:sp>
        <p:nvSpPr>
          <p:cNvPr id="7" name="TextBox 6"/>
          <p:cNvSpPr txBox="1"/>
          <p:nvPr/>
        </p:nvSpPr>
        <p:spPr>
          <a:xfrm>
            <a:off x="610281" y="1557049"/>
            <a:ext cx="8403091" cy="369332"/>
          </a:xfrm>
          <a:prstGeom prst="rect">
            <a:avLst/>
          </a:prstGeom>
          <a:noFill/>
          <a:ln>
            <a:solidFill>
              <a:schemeClr val="bg1"/>
            </a:solidFill>
          </a:ln>
        </p:spPr>
        <p:txBody>
          <a:bodyPr wrap="square" rtlCol="0">
            <a:spAutoFit/>
          </a:bodyPr>
          <a:lstStyle/>
          <a:p>
            <a:pPr algn="ctr"/>
            <a:r>
              <a:rPr lang="en-US" dirty="0" smtClean="0">
                <a:solidFill>
                  <a:schemeClr val="bg1"/>
                </a:solidFill>
              </a:rPr>
              <a:t>Enter letter in 4, get coded equivalent at 2.   </a:t>
            </a:r>
            <a:endParaRPr lang="en-US" dirty="0">
              <a:solidFill>
                <a:schemeClr val="bg1"/>
              </a:solidFill>
            </a:endParaRPr>
          </a:p>
        </p:txBody>
      </p:sp>
    </p:spTree>
    <p:extLst>
      <p:ext uri="{BB962C8B-B14F-4D97-AF65-F5344CB8AC3E}">
        <p14:creationId xmlns:p14="http://schemas.microsoft.com/office/powerpoint/2010/main" val="5311327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878" y="213768"/>
            <a:ext cx="7886700" cy="886159"/>
          </a:xfrm>
        </p:spPr>
        <p:txBody>
          <a:bodyPr/>
          <a:lstStyle/>
          <a:p>
            <a:r>
              <a:rPr lang="en-US" dirty="0" smtClean="0"/>
              <a:t>Enigma Discussion Items</a:t>
            </a:r>
            <a:endParaRPr lang="en-US" dirty="0"/>
          </a:p>
        </p:txBody>
      </p:sp>
      <p:sp>
        <p:nvSpPr>
          <p:cNvPr id="3" name="Content Placeholder 2"/>
          <p:cNvSpPr>
            <a:spLocks noGrp="1"/>
          </p:cNvSpPr>
          <p:nvPr>
            <p:ph idx="1"/>
          </p:nvPr>
        </p:nvSpPr>
        <p:spPr>
          <a:xfrm>
            <a:off x="585107" y="1112863"/>
            <a:ext cx="7886700" cy="5464582"/>
          </a:xfrm>
        </p:spPr>
        <p:txBody>
          <a:bodyPr>
            <a:normAutofit/>
          </a:bodyPr>
          <a:lstStyle/>
          <a:p>
            <a:pPr marL="342900" indent="-342900">
              <a:buFont typeface="Arial" panose="020B0604020202020204" pitchFamily="34" charset="0"/>
              <a:buChar char="•"/>
            </a:pPr>
            <a:r>
              <a:rPr lang="en-US" dirty="0" smtClean="0">
                <a:solidFill>
                  <a:srgbClr val="FFFF00"/>
                </a:solidFill>
              </a:rPr>
              <a:t>Report Type?   </a:t>
            </a:r>
          </a:p>
          <a:p>
            <a:r>
              <a:rPr lang="en-US" dirty="0" smtClean="0"/>
              <a:t>      -Product/Device </a:t>
            </a:r>
            <a:r>
              <a:rPr lang="en-US" dirty="0"/>
              <a:t>Description</a:t>
            </a:r>
            <a:endParaRPr lang="en-US"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solidFill>
                  <a:srgbClr val="FFFF00"/>
                </a:solidFill>
              </a:rPr>
              <a:t>Key conclusions of report</a:t>
            </a:r>
          </a:p>
          <a:p>
            <a:r>
              <a:rPr lang="en-US" dirty="0" smtClean="0"/>
              <a:t>     -Overview: Main function(s) of the device?</a:t>
            </a:r>
          </a:p>
          <a:p>
            <a:r>
              <a:rPr lang="en-US" dirty="0" smtClean="0"/>
              <a:t>     -Physical description </a:t>
            </a:r>
          </a:p>
          <a:p>
            <a:pPr marL="800100" lvl="1" indent="-342900">
              <a:buFont typeface="Arial" panose="020B0604020202020204" pitchFamily="34" charset="0"/>
              <a:buChar char="•"/>
            </a:pPr>
            <a:r>
              <a:rPr lang="en-US" dirty="0" smtClean="0"/>
              <a:t>System Overview</a:t>
            </a:r>
          </a:p>
          <a:p>
            <a:pPr marL="800100" lvl="1" indent="-342900">
              <a:buFont typeface="Arial" panose="020B0604020202020204" pitchFamily="34" charset="0"/>
              <a:buChar char="•"/>
            </a:pPr>
            <a:r>
              <a:rPr lang="en-US" dirty="0" smtClean="0"/>
              <a:t>Physical Modules</a:t>
            </a:r>
          </a:p>
          <a:p>
            <a:pPr lvl="1"/>
            <a:endParaRPr lang="en-US" dirty="0" smtClean="0"/>
          </a:p>
          <a:p>
            <a:pPr marL="342900" indent="-342900">
              <a:buFont typeface="Arial" panose="020B0604020202020204" pitchFamily="34" charset="0"/>
              <a:buChar char="•"/>
            </a:pPr>
            <a:r>
              <a:rPr lang="en-US" dirty="0" smtClean="0">
                <a:solidFill>
                  <a:srgbClr val="FFFF00"/>
                </a:solidFill>
              </a:rPr>
              <a:t>How the Device accomplishes the function(s)</a:t>
            </a:r>
          </a:p>
          <a:p>
            <a:pPr lvl="1"/>
            <a:r>
              <a:rPr lang="en-US" dirty="0" smtClean="0"/>
              <a:t>-Logical Elements</a:t>
            </a:r>
          </a:p>
          <a:p>
            <a:pPr lvl="1"/>
            <a:r>
              <a:rPr lang="en-US" dirty="0" smtClean="0"/>
              <a:t>-Process </a:t>
            </a:r>
          </a:p>
          <a:p>
            <a:pPr marL="800100" lvl="1"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60976335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0940" y="0"/>
            <a:ext cx="7886700" cy="886159"/>
          </a:xfrm>
        </p:spPr>
        <p:txBody>
          <a:bodyPr/>
          <a:lstStyle/>
          <a:p>
            <a:r>
              <a:rPr lang="en-US" dirty="0" smtClean="0"/>
              <a:t>Tech Description: Enigma</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5536770"/>
              </p:ext>
            </p:extLst>
          </p:nvPr>
        </p:nvGraphicFramePr>
        <p:xfrm>
          <a:off x="738911" y="1341583"/>
          <a:ext cx="7592290" cy="4851400"/>
        </p:xfrm>
        <a:graphic>
          <a:graphicData uri="http://schemas.openxmlformats.org/drawingml/2006/table">
            <a:tbl>
              <a:tblPr firstRow="1" bandRow="1">
                <a:tableStyleId>{5C22544A-7EE6-4342-B048-85BDC9FD1C3A}</a:tableStyleId>
              </a:tblPr>
              <a:tblGrid>
                <a:gridCol w="3048000"/>
                <a:gridCol w="4544290"/>
              </a:tblGrid>
              <a:tr h="370840">
                <a:tc>
                  <a:txBody>
                    <a:bodyPr/>
                    <a:lstStyle/>
                    <a:p>
                      <a:r>
                        <a:rPr lang="en-US" dirty="0" smtClean="0"/>
                        <a:t>General Tech Description</a:t>
                      </a:r>
                      <a:endParaRPr lang="en-US" dirty="0"/>
                    </a:p>
                  </a:txBody>
                  <a:tcPr/>
                </a:tc>
                <a:tc>
                  <a:txBody>
                    <a:bodyPr/>
                    <a:lstStyle/>
                    <a:p>
                      <a:r>
                        <a:rPr lang="en-US" dirty="0" smtClean="0"/>
                        <a:t>Enigma</a:t>
                      </a:r>
                      <a:r>
                        <a:rPr lang="en-US" baseline="0" dirty="0" smtClean="0"/>
                        <a:t> Related Items</a:t>
                      </a:r>
                      <a:endParaRPr lang="en-US" dirty="0"/>
                    </a:p>
                  </a:txBody>
                  <a:tcPr/>
                </a:tc>
              </a:tr>
              <a:tr h="370840">
                <a:tc>
                  <a:txBody>
                    <a:bodyPr/>
                    <a:lstStyle/>
                    <a:p>
                      <a:r>
                        <a:rPr lang="en-US" dirty="0" smtClean="0"/>
                        <a:t>Intro</a:t>
                      </a:r>
                    </a:p>
                    <a:p>
                      <a:r>
                        <a:rPr lang="en-US" dirty="0" smtClean="0"/>
                        <a:t>-Specific object</a:t>
                      </a:r>
                    </a:p>
                    <a:p>
                      <a:r>
                        <a:rPr lang="en-US" dirty="0" smtClean="0"/>
                        <a:t>-Quick background</a:t>
                      </a:r>
                    </a:p>
                    <a:p>
                      <a:r>
                        <a:rPr lang="en-US" dirty="0" smtClean="0"/>
                        <a:t>-General description of function, cause, effect</a:t>
                      </a:r>
                    </a:p>
                    <a:p>
                      <a:r>
                        <a:rPr lang="en-US" dirty="0" smtClean="0"/>
                        <a:t>-Overview of</a:t>
                      </a:r>
                      <a:r>
                        <a:rPr lang="en-US" baseline="0" dirty="0" smtClean="0"/>
                        <a:t> the contents</a:t>
                      </a:r>
                      <a:endParaRPr lang="en-US" dirty="0"/>
                    </a:p>
                  </a:txBody>
                  <a:tcPr/>
                </a:tc>
                <a:tc>
                  <a:txBody>
                    <a:bodyPr/>
                    <a:lstStyle/>
                    <a:p>
                      <a:r>
                        <a:rPr lang="en-US" dirty="0" smtClean="0"/>
                        <a:t>-Enigma</a:t>
                      </a:r>
                      <a:r>
                        <a:rPr lang="en-US" baseline="0" dirty="0" smtClean="0"/>
                        <a:t> is a system that allows secure messaging by scrambling the letters of the actual message</a:t>
                      </a:r>
                    </a:p>
                    <a:p>
                      <a:r>
                        <a:rPr lang="en-US" baseline="0" dirty="0" smtClean="0"/>
                        <a:t>-Enigma is a box that looks like a typewriter that codes and decodes letters of messages</a:t>
                      </a:r>
                    </a:p>
                    <a:p>
                      <a:r>
                        <a:rPr lang="en-US" baseline="0" dirty="0" smtClean="0"/>
                        <a:t>-Enigma uses a cypher technique </a:t>
                      </a:r>
                    </a:p>
                    <a:p>
                      <a:r>
                        <a:rPr lang="en-US" baseline="0" dirty="0" smtClean="0"/>
                        <a:t>-Key elements are inputs (keyboard), processor (cylinders with multiple settings) and outputs (lamps on letters)</a:t>
                      </a:r>
                    </a:p>
                  </a:txBody>
                  <a:tcPr/>
                </a:tc>
              </a:tr>
              <a:tr h="370840">
                <a:tc>
                  <a:txBody>
                    <a:bodyPr/>
                    <a:lstStyle/>
                    <a:p>
                      <a:r>
                        <a:rPr lang="en-US" dirty="0" smtClean="0"/>
                        <a:t>Background</a:t>
                      </a:r>
                      <a:endParaRPr lang="en-US" dirty="0"/>
                    </a:p>
                  </a:txBody>
                  <a:tcPr/>
                </a:tc>
                <a:tc>
                  <a:txBody>
                    <a:bodyPr/>
                    <a:lstStyle/>
                    <a:p>
                      <a:r>
                        <a:rPr lang="en-US" dirty="0" smtClean="0"/>
                        <a:t>Developed by Germans for</a:t>
                      </a:r>
                      <a:r>
                        <a:rPr lang="en-US" baseline="0" dirty="0" smtClean="0"/>
                        <a:t> secure battle communications </a:t>
                      </a:r>
                    </a:p>
                  </a:txBody>
                  <a:tcPr/>
                </a:tc>
              </a:tr>
              <a:tr h="370840">
                <a:tc>
                  <a:txBody>
                    <a:bodyPr/>
                    <a:lstStyle/>
                    <a:p>
                      <a:r>
                        <a:rPr lang="en-US" dirty="0" smtClean="0"/>
                        <a:t>Discussion of parts/characteristics</a:t>
                      </a:r>
                      <a:endParaRPr lang="en-US" dirty="0"/>
                    </a:p>
                  </a:txBody>
                  <a:tcPr/>
                </a:tc>
                <a:tc>
                  <a:txBody>
                    <a:bodyPr/>
                    <a:lstStyle/>
                    <a:p>
                      <a:r>
                        <a:rPr lang="en-US" dirty="0" smtClean="0"/>
                        <a:t>Physical</a:t>
                      </a:r>
                      <a:r>
                        <a:rPr lang="en-US" baseline="0" dirty="0" smtClean="0"/>
                        <a:t> appearance</a:t>
                      </a:r>
                    </a:p>
                    <a:p>
                      <a:r>
                        <a:rPr lang="en-US" baseline="0" dirty="0" smtClean="0"/>
                        <a:t>Main subsystems</a:t>
                      </a:r>
                      <a:endParaRPr lang="en-US" dirty="0"/>
                    </a:p>
                  </a:txBody>
                  <a:tcPr/>
                </a:tc>
              </a:tr>
              <a:tr h="370840">
                <a:tc>
                  <a:txBody>
                    <a:bodyPr/>
                    <a:lstStyle/>
                    <a:p>
                      <a:r>
                        <a:rPr lang="en-US" dirty="0" smtClean="0"/>
                        <a:t>Discuss Related operation</a:t>
                      </a:r>
                      <a:endParaRPr lang="en-US" dirty="0"/>
                    </a:p>
                  </a:txBody>
                  <a:tcPr/>
                </a:tc>
                <a:tc>
                  <a:txBody>
                    <a:bodyPr/>
                    <a:lstStyle/>
                    <a:p>
                      <a:r>
                        <a:rPr lang="en-US" dirty="0" smtClean="0"/>
                        <a:t>How message gets coded and decoded using the subsystems</a:t>
                      </a:r>
                      <a:endParaRPr lang="en-US" dirty="0"/>
                    </a:p>
                  </a:txBody>
                  <a:tcPr/>
                </a:tc>
              </a:tr>
            </a:tbl>
          </a:graphicData>
        </a:graphic>
      </p:graphicFrame>
    </p:spTree>
    <p:extLst>
      <p:ext uri="{BB962C8B-B14F-4D97-AF65-F5344CB8AC3E}">
        <p14:creationId xmlns:p14="http://schemas.microsoft.com/office/powerpoint/2010/main" val="81343440"/>
      </p:ext>
    </p:extLst>
  </p:cSld>
  <p:clrMapOvr>
    <a:masterClrMapping/>
  </p:clrMapOvr>
</p:sld>
</file>

<file path=ppt/theme/theme1.xml><?xml version="1.0" encoding="utf-8"?>
<a:theme xmlns:a="http://schemas.openxmlformats.org/drawingml/2006/main" name="SJSU-Standard-PPT (5)">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DB126CB-D441-464B-B99B-340F3E68FEA0}"/>
    </a:ext>
  </a:extLst>
</a:theme>
</file>

<file path=ppt/theme/theme10.xml><?xml version="1.0" encoding="utf-8"?>
<a:theme xmlns:a="http://schemas.openxmlformats.org/drawingml/2006/main" name="1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11.xml><?xml version="1.0" encoding="utf-8"?>
<a:theme xmlns:a="http://schemas.openxmlformats.org/drawingml/2006/main" name="1_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99606CA-E4DD-4A7E-ADE3-38754EF64503}"/>
    </a:ext>
  </a:ext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ov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7B5C3B03-1458-4E66-964B-19136E2BB492}"/>
    </a:ext>
  </a:extLst>
</a:theme>
</file>

<file path=ppt/theme/theme3.xml><?xml version="1.0" encoding="utf-8"?>
<a:theme xmlns:a="http://schemas.openxmlformats.org/drawingml/2006/main" name="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A99606CA-E4DD-4A7E-ADE3-38754EF64503}"/>
    </a:ext>
  </a:extLst>
</a:theme>
</file>

<file path=ppt/theme/theme4.xml><?xml version="1.0" encoding="utf-8"?>
<a:theme xmlns:a="http://schemas.openxmlformats.org/drawingml/2006/main" name="Bump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5B6FD638-AF11-4110-A98B-52A30CAD40C6}"/>
    </a:ext>
  </a:extLst>
</a:theme>
</file>

<file path=ppt/theme/theme5.xml><?xml version="1.0" encoding="utf-8"?>
<a:theme xmlns:a="http://schemas.openxmlformats.org/drawingml/2006/main" name="Section Header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7B92B18D-2067-401C-8110-0CCB6A0E47FC}"/>
    </a:ext>
  </a:extLst>
</a:theme>
</file>

<file path=ppt/theme/theme6.xml><?xml version="1.0" encoding="utf-8"?>
<a:theme xmlns:a="http://schemas.openxmlformats.org/drawingml/2006/main" name="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304BAEE5-2FC4-42BA-9CBC-59F25EDAC538}"/>
    </a:ext>
  </a:extLst>
</a:theme>
</file>

<file path=ppt/theme/theme7.xml><?xml version="1.0" encoding="utf-8"?>
<a:theme xmlns:a="http://schemas.openxmlformats.org/drawingml/2006/main" name="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8.xml><?xml version="1.0" encoding="utf-8"?>
<a:theme xmlns:a="http://schemas.openxmlformats.org/drawingml/2006/main" name="Imag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2FA2181D-B5FB-4A35-83F1-4BE74620503A}"/>
    </a:ext>
  </a:extLst>
</a:theme>
</file>

<file path=ppt/theme/theme9.xml><?xml version="1.0" encoding="utf-8"?>
<a:theme xmlns:a="http://schemas.openxmlformats.org/drawingml/2006/main" name="Chart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A280AFC1-4B8A-4049-87F8-E60A0114FF51}"/>
    </a:ext>
  </a:extLst>
</a:theme>
</file>

<file path=docProps/app.xml><?xml version="1.0" encoding="utf-8"?>
<Properties xmlns="http://schemas.openxmlformats.org/officeDocument/2006/extended-properties" xmlns:vt="http://schemas.openxmlformats.org/officeDocument/2006/docPropsVTypes">
  <Template>SJSU-Standard-PPT (5)</Template>
  <TotalTime>11550</TotalTime>
  <Words>1007</Words>
  <Application>Microsoft Office PowerPoint</Application>
  <PresentationFormat>On-screen Show (4:3)</PresentationFormat>
  <Paragraphs>234</Paragraphs>
  <Slides>24</Slides>
  <Notes>0</Notes>
  <HiddenSlides>0</HiddenSlides>
  <MMClips>0</MMClips>
  <ScaleCrop>false</ScaleCrop>
  <HeadingPairs>
    <vt:vector size="6" baseType="variant">
      <vt:variant>
        <vt:lpstr>Fonts Used</vt:lpstr>
      </vt:variant>
      <vt:variant>
        <vt:i4>6</vt:i4>
      </vt:variant>
      <vt:variant>
        <vt:lpstr>Theme</vt:lpstr>
      </vt:variant>
      <vt:variant>
        <vt:i4>11</vt:i4>
      </vt:variant>
      <vt:variant>
        <vt:lpstr>Slide Titles</vt:lpstr>
      </vt:variant>
      <vt:variant>
        <vt:i4>24</vt:i4>
      </vt:variant>
    </vt:vector>
  </HeadingPairs>
  <TitlesOfParts>
    <vt:vector size="41" baseType="lpstr">
      <vt:lpstr>Arial</vt:lpstr>
      <vt:lpstr>Helvetica Neue</vt:lpstr>
      <vt:lpstr>SJSU Spartan Bold</vt:lpstr>
      <vt:lpstr>Times New Roman</vt:lpstr>
      <vt:lpstr>Calibri</vt:lpstr>
      <vt:lpstr>SJSU Spartan Regular</vt:lpstr>
      <vt:lpstr>SJSU-Standard-PPT (5)</vt:lpstr>
      <vt:lpstr>Cover Slides</vt:lpstr>
      <vt:lpstr>Title Slides</vt:lpstr>
      <vt:lpstr>Bumper Slides</vt:lpstr>
      <vt:lpstr>Section Headers</vt:lpstr>
      <vt:lpstr>White Content Slides</vt:lpstr>
      <vt:lpstr>Blue Content Slides</vt:lpstr>
      <vt:lpstr>Image Slides</vt:lpstr>
      <vt:lpstr>Charts</vt:lpstr>
      <vt:lpstr>1_Blue Content Slides</vt:lpstr>
      <vt:lpstr>1_Title Slides</vt:lpstr>
      <vt:lpstr>EE 295</vt:lpstr>
      <vt:lpstr>PowerPoint Presentation</vt:lpstr>
      <vt:lpstr>Focus on Writing Items</vt:lpstr>
      <vt:lpstr>Active and Passive Voice Summary</vt:lpstr>
      <vt:lpstr>Tech Descriptive Writing  </vt:lpstr>
      <vt:lpstr>Tech Description (General)</vt:lpstr>
      <vt:lpstr>Gadget Description:  Crypto Coder Machine  (Enigma)</vt:lpstr>
      <vt:lpstr>Enigma Discussion Items</vt:lpstr>
      <vt:lpstr>Tech Description: Enigma</vt:lpstr>
      <vt:lpstr>Tech Descriptive Writing:  Blockchain Description  </vt:lpstr>
      <vt:lpstr>Out of Class Writing Assignment #2</vt:lpstr>
      <vt:lpstr>PowerPoint Presentation</vt:lpstr>
      <vt:lpstr>Blockchain Discussion Items</vt:lpstr>
      <vt:lpstr>Tech Description: Blockchain</vt:lpstr>
      <vt:lpstr>Midterm Topic Discussions</vt:lpstr>
      <vt:lpstr>Semester Major Items…..(subject to modification)</vt:lpstr>
      <vt:lpstr>PowerPoint Presentation</vt:lpstr>
      <vt:lpstr>Topic Areas</vt:lpstr>
      <vt:lpstr>Feedback Items from Midterm Topic Exercise</vt:lpstr>
      <vt:lpstr>In Class Topic Peer Discussion</vt:lpstr>
      <vt:lpstr>Topic Well Articulated?</vt:lpstr>
      <vt:lpstr>Ch 3: Impact of Technology (Moriarty)</vt:lpstr>
      <vt:lpstr>Video:  Google Privacy Policy</vt:lpstr>
      <vt:lpstr>Discussion Questions</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Wrappe</dc:creator>
  <cp:lastModifiedBy>Tom Wrappe (C)</cp:lastModifiedBy>
  <cp:revision>177</cp:revision>
  <cp:lastPrinted>2017-09-07T00:54:36Z</cp:lastPrinted>
  <dcterms:created xsi:type="dcterms:W3CDTF">2017-08-23T13:02:48Z</dcterms:created>
  <dcterms:modified xsi:type="dcterms:W3CDTF">2019-09-18T01:36:17Z</dcterms:modified>
</cp:coreProperties>
</file>

<file path=docProps/thumbnail.jpeg>
</file>